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380" r:id="rId3"/>
    <p:sldId id="294" r:id="rId4"/>
    <p:sldId id="322" r:id="rId5"/>
    <p:sldId id="323" r:id="rId6"/>
    <p:sldId id="321" r:id="rId7"/>
    <p:sldId id="324" r:id="rId8"/>
    <p:sldId id="325" r:id="rId9"/>
    <p:sldId id="326" r:id="rId10"/>
    <p:sldId id="327" r:id="rId11"/>
    <p:sldId id="328" r:id="rId12"/>
    <p:sldId id="329" r:id="rId13"/>
    <p:sldId id="330" r:id="rId14"/>
    <p:sldId id="331" r:id="rId15"/>
    <p:sldId id="333" r:id="rId16"/>
    <p:sldId id="332" r:id="rId17"/>
    <p:sldId id="334" r:id="rId18"/>
    <p:sldId id="335" r:id="rId19"/>
    <p:sldId id="336" r:id="rId20"/>
    <p:sldId id="337" r:id="rId21"/>
    <p:sldId id="338" r:id="rId22"/>
    <p:sldId id="339" r:id="rId23"/>
    <p:sldId id="340" r:id="rId24"/>
    <p:sldId id="341" r:id="rId25"/>
    <p:sldId id="381"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6"/>
    <a:srgbClr val="9259A3"/>
    <a:srgbClr val="FF7E8C"/>
    <a:srgbClr val="00FFF0"/>
    <a:srgbClr val="F36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9"/>
    <p:restoredTop sz="89148"/>
  </p:normalViewPr>
  <p:slideViewPr>
    <p:cSldViewPr snapToGrid="0">
      <p:cViewPr varScale="1">
        <p:scale>
          <a:sx n="116" d="100"/>
          <a:sy n="116" d="100"/>
        </p:scale>
        <p:origin x="600" y="184"/>
      </p:cViewPr>
      <p:guideLst/>
    </p:cSldViewPr>
  </p:slideViewPr>
  <p:notesTextViewPr>
    <p:cViewPr>
      <p:scale>
        <a:sx n="170" d="100"/>
        <a:sy n="170" d="100"/>
      </p:scale>
      <p:origin x="0" y="0"/>
    </p:cViewPr>
  </p:notesTextViewPr>
  <p:notesViewPr>
    <p:cSldViewPr snapToGrid="0">
      <p:cViewPr varScale="1">
        <p:scale>
          <a:sx n="99" d="100"/>
          <a:sy n="99" d="100"/>
        </p:scale>
        <p:origin x="363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EC2B7-6072-924B-AE51-DA281600F23F}" type="datetimeFigureOut">
              <a:rPr lang="en-US" smtClean="0"/>
              <a:t>5/25/24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0036C-B239-7F49-800F-BE8CBE07A66D}" type="slidenum">
              <a:rPr lang="en-US" smtClean="0"/>
              <a:t>‹#›</a:t>
            </a:fld>
            <a:endParaRPr lang="en-US"/>
          </a:p>
        </p:txBody>
      </p:sp>
    </p:spTree>
    <p:extLst>
      <p:ext uri="{BB962C8B-B14F-4D97-AF65-F5344CB8AC3E}">
        <p14:creationId xmlns:p14="http://schemas.microsoft.com/office/powerpoint/2010/main" val="88463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a:t>
            </a:fld>
            <a:endParaRPr lang="en-US"/>
          </a:p>
        </p:txBody>
      </p:sp>
    </p:spTree>
    <p:extLst>
      <p:ext uri="{BB962C8B-B14F-4D97-AF65-F5344CB8AC3E}">
        <p14:creationId xmlns:p14="http://schemas.microsoft.com/office/powerpoint/2010/main" val="3883693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11</a:t>
            </a:fld>
            <a:endParaRPr lang="en-US"/>
          </a:p>
        </p:txBody>
      </p:sp>
    </p:spTree>
    <p:extLst>
      <p:ext uri="{BB962C8B-B14F-4D97-AF65-F5344CB8AC3E}">
        <p14:creationId xmlns:p14="http://schemas.microsoft.com/office/powerpoint/2010/main" val="787342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12</a:t>
            </a:fld>
            <a:endParaRPr lang="en-US"/>
          </a:p>
        </p:txBody>
      </p:sp>
    </p:spTree>
    <p:extLst>
      <p:ext uri="{BB962C8B-B14F-4D97-AF65-F5344CB8AC3E}">
        <p14:creationId xmlns:p14="http://schemas.microsoft.com/office/powerpoint/2010/main" val="255881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13</a:t>
            </a:fld>
            <a:endParaRPr lang="en-US"/>
          </a:p>
        </p:txBody>
      </p:sp>
    </p:spTree>
    <p:extLst>
      <p:ext uri="{BB962C8B-B14F-4D97-AF65-F5344CB8AC3E}">
        <p14:creationId xmlns:p14="http://schemas.microsoft.com/office/powerpoint/2010/main" val="336544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14</a:t>
            </a:fld>
            <a:endParaRPr lang="en-US"/>
          </a:p>
        </p:txBody>
      </p:sp>
    </p:spTree>
    <p:extLst>
      <p:ext uri="{BB962C8B-B14F-4D97-AF65-F5344CB8AC3E}">
        <p14:creationId xmlns:p14="http://schemas.microsoft.com/office/powerpoint/2010/main" val="1685018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15</a:t>
            </a:fld>
            <a:endParaRPr lang="en-US"/>
          </a:p>
        </p:txBody>
      </p:sp>
    </p:spTree>
    <p:extLst>
      <p:ext uri="{BB962C8B-B14F-4D97-AF65-F5344CB8AC3E}">
        <p14:creationId xmlns:p14="http://schemas.microsoft.com/office/powerpoint/2010/main" val="113717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16</a:t>
            </a:fld>
            <a:endParaRPr lang="en-US"/>
          </a:p>
        </p:txBody>
      </p:sp>
    </p:spTree>
    <p:extLst>
      <p:ext uri="{BB962C8B-B14F-4D97-AF65-F5344CB8AC3E}">
        <p14:creationId xmlns:p14="http://schemas.microsoft.com/office/powerpoint/2010/main" val="389963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17</a:t>
            </a:fld>
            <a:endParaRPr lang="en-US"/>
          </a:p>
        </p:txBody>
      </p:sp>
    </p:spTree>
    <p:extLst>
      <p:ext uri="{BB962C8B-B14F-4D97-AF65-F5344CB8AC3E}">
        <p14:creationId xmlns:p14="http://schemas.microsoft.com/office/powerpoint/2010/main" val="45211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despite this many business are turning away from </a:t>
            </a:r>
            <a:r>
              <a:rPr lang="en-US" dirty="0" err="1"/>
              <a:t>LangChain</a:t>
            </a:r>
            <a:r>
              <a:rPr lang="en-US" dirty="0"/>
              <a:t> because it’s not that flexible or stable and it’s not hard to implement the base functionality from scratch (still the most well known LLM pipeline library which is why you have to know about it)</a:t>
            </a:r>
          </a:p>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18</a:t>
            </a:fld>
            <a:endParaRPr lang="en-US"/>
          </a:p>
        </p:txBody>
      </p:sp>
    </p:spTree>
    <p:extLst>
      <p:ext uri="{BB962C8B-B14F-4D97-AF65-F5344CB8AC3E}">
        <p14:creationId xmlns:p14="http://schemas.microsoft.com/office/powerpoint/2010/main" val="1975345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19</a:t>
            </a:fld>
            <a:endParaRPr lang="en-US"/>
          </a:p>
        </p:txBody>
      </p:sp>
    </p:spTree>
    <p:extLst>
      <p:ext uri="{BB962C8B-B14F-4D97-AF65-F5344CB8AC3E}">
        <p14:creationId xmlns:p14="http://schemas.microsoft.com/office/powerpoint/2010/main" val="52606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20</a:t>
            </a:fld>
            <a:endParaRPr lang="en-US"/>
          </a:p>
        </p:txBody>
      </p:sp>
    </p:spTree>
    <p:extLst>
      <p:ext uri="{BB962C8B-B14F-4D97-AF65-F5344CB8AC3E}">
        <p14:creationId xmlns:p14="http://schemas.microsoft.com/office/powerpoint/2010/main" val="412751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a:t>
            </a:fld>
            <a:endParaRPr lang="en-US"/>
          </a:p>
        </p:txBody>
      </p:sp>
    </p:spTree>
    <p:extLst>
      <p:ext uri="{BB962C8B-B14F-4D97-AF65-F5344CB8AC3E}">
        <p14:creationId xmlns:p14="http://schemas.microsoft.com/office/powerpoint/2010/main" val="3106576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21</a:t>
            </a:fld>
            <a:endParaRPr lang="en-US"/>
          </a:p>
        </p:txBody>
      </p:sp>
    </p:spTree>
    <p:extLst>
      <p:ext uri="{BB962C8B-B14F-4D97-AF65-F5344CB8AC3E}">
        <p14:creationId xmlns:p14="http://schemas.microsoft.com/office/powerpoint/2010/main" val="321891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22</a:t>
            </a:fld>
            <a:endParaRPr lang="en-US"/>
          </a:p>
        </p:txBody>
      </p:sp>
    </p:spTree>
    <p:extLst>
      <p:ext uri="{BB962C8B-B14F-4D97-AF65-F5344CB8AC3E}">
        <p14:creationId xmlns:p14="http://schemas.microsoft.com/office/powerpoint/2010/main" val="1846413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23</a:t>
            </a:fld>
            <a:endParaRPr lang="en-US"/>
          </a:p>
        </p:txBody>
      </p:sp>
    </p:spTree>
    <p:extLst>
      <p:ext uri="{BB962C8B-B14F-4D97-AF65-F5344CB8AC3E}">
        <p14:creationId xmlns:p14="http://schemas.microsoft.com/office/powerpoint/2010/main" val="2450803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24</a:t>
            </a:fld>
            <a:endParaRPr lang="en-US"/>
          </a:p>
        </p:txBody>
      </p:sp>
    </p:spTree>
    <p:extLst>
      <p:ext uri="{BB962C8B-B14F-4D97-AF65-F5344CB8AC3E}">
        <p14:creationId xmlns:p14="http://schemas.microsoft.com/office/powerpoint/2010/main" val="4124012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25</a:t>
            </a:fld>
            <a:endParaRPr lang="en-US"/>
          </a:p>
        </p:txBody>
      </p:sp>
    </p:spTree>
    <p:extLst>
      <p:ext uri="{BB962C8B-B14F-4D97-AF65-F5344CB8AC3E}">
        <p14:creationId xmlns:p14="http://schemas.microsoft.com/office/powerpoint/2010/main" val="1406428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26</a:t>
            </a:fld>
            <a:endParaRPr lang="en-US"/>
          </a:p>
        </p:txBody>
      </p:sp>
    </p:spTree>
    <p:extLst>
      <p:ext uri="{BB962C8B-B14F-4D97-AF65-F5344CB8AC3E}">
        <p14:creationId xmlns:p14="http://schemas.microsoft.com/office/powerpoint/2010/main" val="236478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a:t>
            </a:fld>
            <a:endParaRPr lang="en-US"/>
          </a:p>
        </p:txBody>
      </p:sp>
    </p:spTree>
    <p:extLst>
      <p:ext uri="{BB962C8B-B14F-4D97-AF65-F5344CB8AC3E}">
        <p14:creationId xmlns:p14="http://schemas.microsoft.com/office/powerpoint/2010/main" val="273250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a:t>
            </a:fld>
            <a:endParaRPr lang="en-US"/>
          </a:p>
        </p:txBody>
      </p:sp>
    </p:spTree>
    <p:extLst>
      <p:ext uri="{BB962C8B-B14F-4D97-AF65-F5344CB8AC3E}">
        <p14:creationId xmlns:p14="http://schemas.microsoft.com/office/powerpoint/2010/main" val="437335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6</a:t>
            </a:fld>
            <a:endParaRPr lang="en-US"/>
          </a:p>
        </p:txBody>
      </p:sp>
    </p:spTree>
    <p:extLst>
      <p:ext uri="{BB962C8B-B14F-4D97-AF65-F5344CB8AC3E}">
        <p14:creationId xmlns:p14="http://schemas.microsoft.com/office/powerpoint/2010/main" val="302610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7</a:t>
            </a:fld>
            <a:endParaRPr lang="en-US"/>
          </a:p>
        </p:txBody>
      </p:sp>
    </p:spTree>
    <p:extLst>
      <p:ext uri="{BB962C8B-B14F-4D97-AF65-F5344CB8AC3E}">
        <p14:creationId xmlns:p14="http://schemas.microsoft.com/office/powerpoint/2010/main" val="421243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8</a:t>
            </a:fld>
            <a:endParaRPr lang="en-US"/>
          </a:p>
        </p:txBody>
      </p:sp>
    </p:spTree>
    <p:extLst>
      <p:ext uri="{BB962C8B-B14F-4D97-AF65-F5344CB8AC3E}">
        <p14:creationId xmlns:p14="http://schemas.microsoft.com/office/powerpoint/2010/main" val="3109899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9</a:t>
            </a:fld>
            <a:endParaRPr lang="en-US"/>
          </a:p>
        </p:txBody>
      </p:sp>
    </p:spTree>
    <p:extLst>
      <p:ext uri="{BB962C8B-B14F-4D97-AF65-F5344CB8AC3E}">
        <p14:creationId xmlns:p14="http://schemas.microsoft.com/office/powerpoint/2010/main" val="24912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10</a:t>
            </a:fld>
            <a:endParaRPr lang="en-US"/>
          </a:p>
        </p:txBody>
      </p:sp>
    </p:spTree>
    <p:extLst>
      <p:ext uri="{BB962C8B-B14F-4D97-AF65-F5344CB8AC3E}">
        <p14:creationId xmlns:p14="http://schemas.microsoft.com/office/powerpoint/2010/main" val="122803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5650-7DD4-7F7A-C2FC-9A48676AF3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D65B7A-75E4-445D-6C89-352C2BF65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728CA-7A15-DDA1-2B5A-19023A4AA425}"/>
              </a:ext>
            </a:extLst>
          </p:cNvPr>
          <p:cNvSpPr>
            <a:spLocks noGrp="1"/>
          </p:cNvSpPr>
          <p:nvPr>
            <p:ph type="dt" sz="half" idx="10"/>
          </p:nvPr>
        </p:nvSpPr>
        <p:spPr/>
        <p:txBody>
          <a:bodyPr/>
          <a:lstStyle/>
          <a:p>
            <a:fld id="{58B2AB24-79F4-F541-A5A3-EE2654A3172E}" type="datetime1">
              <a:rPr lang="en-US" smtClean="0"/>
              <a:t>5/25/24</a:t>
            </a:fld>
            <a:endParaRPr lang="en-US"/>
          </a:p>
        </p:txBody>
      </p:sp>
      <p:sp>
        <p:nvSpPr>
          <p:cNvPr id="5" name="Footer Placeholder 4">
            <a:extLst>
              <a:ext uri="{FF2B5EF4-FFF2-40B4-BE49-F238E27FC236}">
                <a16:creationId xmlns:a16="http://schemas.microsoft.com/office/drawing/2014/main" id="{666E9572-16CC-C507-3FE8-5D81F41CC416}"/>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B598FE9A-D75D-41FD-14F2-54447E6CF5D3}"/>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2234549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65A0-B957-4643-E75C-2923CBBACD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05F087-9007-D801-8855-4E4534E3D1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94488-760D-5249-BCB4-53B99D251A54}"/>
              </a:ext>
            </a:extLst>
          </p:cNvPr>
          <p:cNvSpPr>
            <a:spLocks noGrp="1"/>
          </p:cNvSpPr>
          <p:nvPr>
            <p:ph type="dt" sz="half" idx="10"/>
          </p:nvPr>
        </p:nvSpPr>
        <p:spPr/>
        <p:txBody>
          <a:bodyPr/>
          <a:lstStyle/>
          <a:p>
            <a:fld id="{A2B1CBC0-12F8-024A-844C-C2B4F21ABF6E}" type="datetime1">
              <a:rPr lang="en-US" smtClean="0"/>
              <a:t>5/25/24</a:t>
            </a:fld>
            <a:endParaRPr lang="en-US"/>
          </a:p>
        </p:txBody>
      </p:sp>
      <p:sp>
        <p:nvSpPr>
          <p:cNvPr id="5" name="Footer Placeholder 4">
            <a:extLst>
              <a:ext uri="{FF2B5EF4-FFF2-40B4-BE49-F238E27FC236}">
                <a16:creationId xmlns:a16="http://schemas.microsoft.com/office/drawing/2014/main" id="{74B480E4-8A40-1DEF-1267-079558BEB711}"/>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2EA8B082-1910-6782-A5D8-D7CE38827CC5}"/>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34121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2FB98-F5A3-EAD4-C58B-5C4479BB7D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C6A3FA-B8B8-8700-AE67-75C83B0CB7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DB346-5207-EC3C-EC5C-CAAF79C55623}"/>
              </a:ext>
            </a:extLst>
          </p:cNvPr>
          <p:cNvSpPr>
            <a:spLocks noGrp="1"/>
          </p:cNvSpPr>
          <p:nvPr>
            <p:ph type="dt" sz="half" idx="10"/>
          </p:nvPr>
        </p:nvSpPr>
        <p:spPr/>
        <p:txBody>
          <a:bodyPr/>
          <a:lstStyle/>
          <a:p>
            <a:fld id="{69DED6A0-AFEE-5144-9EE0-9E33A05CCEA6}" type="datetime1">
              <a:rPr lang="en-US" smtClean="0"/>
              <a:t>5/25/24</a:t>
            </a:fld>
            <a:endParaRPr lang="en-US"/>
          </a:p>
        </p:txBody>
      </p:sp>
      <p:sp>
        <p:nvSpPr>
          <p:cNvPr id="5" name="Footer Placeholder 4">
            <a:extLst>
              <a:ext uri="{FF2B5EF4-FFF2-40B4-BE49-F238E27FC236}">
                <a16:creationId xmlns:a16="http://schemas.microsoft.com/office/drawing/2014/main" id="{6E6540F8-2DC9-B4CE-476C-B19BC354E0AE}"/>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E5E005A6-FC58-4864-2134-524043FC1281}"/>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191271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BD0C-F047-BB8D-334E-26DB6BB14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7D15C-E712-D640-924E-1CE94175A6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CAC72-B759-F098-9066-040D04CB43C0}"/>
              </a:ext>
            </a:extLst>
          </p:cNvPr>
          <p:cNvSpPr>
            <a:spLocks noGrp="1"/>
          </p:cNvSpPr>
          <p:nvPr>
            <p:ph type="dt" sz="half" idx="10"/>
          </p:nvPr>
        </p:nvSpPr>
        <p:spPr/>
        <p:txBody>
          <a:bodyPr/>
          <a:lstStyle/>
          <a:p>
            <a:fld id="{F31359E7-C9CF-E14E-83A3-8979FD46751B}" type="datetime1">
              <a:rPr lang="en-US" smtClean="0"/>
              <a:t>5/25/24</a:t>
            </a:fld>
            <a:endParaRPr lang="en-US"/>
          </a:p>
        </p:txBody>
      </p:sp>
      <p:sp>
        <p:nvSpPr>
          <p:cNvPr id="5" name="Footer Placeholder 4">
            <a:extLst>
              <a:ext uri="{FF2B5EF4-FFF2-40B4-BE49-F238E27FC236}">
                <a16:creationId xmlns:a16="http://schemas.microsoft.com/office/drawing/2014/main" id="{649D4A3A-2D59-9F87-DE64-5E4BC79A0A86}"/>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876B2F00-2684-2A1E-63A1-0A47D2CF2C06}"/>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210502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BD8C-862C-9797-1C76-AE3042487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DA477E-F414-17E9-34AC-22E90C721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02E1C-4861-1084-B022-B5C8CBDFE691}"/>
              </a:ext>
            </a:extLst>
          </p:cNvPr>
          <p:cNvSpPr>
            <a:spLocks noGrp="1"/>
          </p:cNvSpPr>
          <p:nvPr>
            <p:ph type="dt" sz="half" idx="10"/>
          </p:nvPr>
        </p:nvSpPr>
        <p:spPr/>
        <p:txBody>
          <a:bodyPr/>
          <a:lstStyle/>
          <a:p>
            <a:fld id="{F0416528-C82B-A241-BAC4-1F1E41E71F2B}" type="datetime1">
              <a:rPr lang="en-US" smtClean="0"/>
              <a:t>5/25/24</a:t>
            </a:fld>
            <a:endParaRPr lang="en-US"/>
          </a:p>
        </p:txBody>
      </p:sp>
      <p:sp>
        <p:nvSpPr>
          <p:cNvPr id="5" name="Footer Placeholder 4">
            <a:extLst>
              <a:ext uri="{FF2B5EF4-FFF2-40B4-BE49-F238E27FC236}">
                <a16:creationId xmlns:a16="http://schemas.microsoft.com/office/drawing/2014/main" id="{22425946-3920-3127-C8E5-CCE8103D551C}"/>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D38431EF-888C-E178-1E17-4C0288763EAA}"/>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47715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CC622-B67A-307F-DA63-314F1335E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8FDEFC-FE71-165C-2EFD-94616DD42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9629E3-0250-FCC3-38D5-FE9B3921BF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5C4CD0-41EB-F888-86F6-6B13E3C5CF65}"/>
              </a:ext>
            </a:extLst>
          </p:cNvPr>
          <p:cNvSpPr>
            <a:spLocks noGrp="1"/>
          </p:cNvSpPr>
          <p:nvPr>
            <p:ph type="dt" sz="half" idx="10"/>
          </p:nvPr>
        </p:nvSpPr>
        <p:spPr/>
        <p:txBody>
          <a:bodyPr/>
          <a:lstStyle/>
          <a:p>
            <a:fld id="{F7F185A2-AF3F-9B4C-8C21-795A69E629D2}" type="datetime1">
              <a:rPr lang="en-US" smtClean="0"/>
              <a:t>5/25/24</a:t>
            </a:fld>
            <a:endParaRPr lang="en-US"/>
          </a:p>
        </p:txBody>
      </p:sp>
      <p:sp>
        <p:nvSpPr>
          <p:cNvPr id="6" name="Footer Placeholder 5">
            <a:extLst>
              <a:ext uri="{FF2B5EF4-FFF2-40B4-BE49-F238E27FC236}">
                <a16:creationId xmlns:a16="http://schemas.microsoft.com/office/drawing/2014/main" id="{8E6CA8F0-8F13-F417-700F-D6B998079BD4}"/>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587972BD-0D01-94A9-6C69-061398F0ACBE}"/>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6329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132B-535E-C6FF-7744-59072AC834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419B6-CC99-9422-DDE9-9545CB5E2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0968A7-2F54-8F34-741D-8F3598276B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4759E6-5564-DDCF-5B73-F07536E97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98044A-F3B0-A998-C9B6-A57F5868CD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0AB77-8CA1-B9CF-F7B2-C6C4F20BFB53}"/>
              </a:ext>
            </a:extLst>
          </p:cNvPr>
          <p:cNvSpPr>
            <a:spLocks noGrp="1"/>
          </p:cNvSpPr>
          <p:nvPr>
            <p:ph type="dt" sz="half" idx="10"/>
          </p:nvPr>
        </p:nvSpPr>
        <p:spPr/>
        <p:txBody>
          <a:bodyPr/>
          <a:lstStyle/>
          <a:p>
            <a:fld id="{3E428752-FAC5-2A49-8434-5AACDF57342B}" type="datetime1">
              <a:rPr lang="en-US" smtClean="0"/>
              <a:t>5/25/24</a:t>
            </a:fld>
            <a:endParaRPr lang="en-US"/>
          </a:p>
        </p:txBody>
      </p:sp>
      <p:sp>
        <p:nvSpPr>
          <p:cNvPr id="8" name="Footer Placeholder 7">
            <a:extLst>
              <a:ext uri="{FF2B5EF4-FFF2-40B4-BE49-F238E27FC236}">
                <a16:creationId xmlns:a16="http://schemas.microsoft.com/office/drawing/2014/main" id="{7F207F81-42D1-F665-6C36-A19D22D71C8D}"/>
              </a:ext>
            </a:extLst>
          </p:cNvPr>
          <p:cNvSpPr>
            <a:spLocks noGrp="1"/>
          </p:cNvSpPr>
          <p:nvPr>
            <p:ph type="ftr" sz="quarter" idx="11"/>
          </p:nvPr>
        </p:nvSpPr>
        <p:spPr/>
        <p:txBody>
          <a:bodyPr/>
          <a:lstStyle/>
          <a:p>
            <a:r>
              <a:rPr lang="en-US"/>
              <a:t>© Brought you by Mariem . Marim . Essam . Saad . Abdullah. All rights reserved.</a:t>
            </a:r>
          </a:p>
        </p:txBody>
      </p:sp>
      <p:sp>
        <p:nvSpPr>
          <p:cNvPr id="9" name="Slide Number Placeholder 8">
            <a:extLst>
              <a:ext uri="{FF2B5EF4-FFF2-40B4-BE49-F238E27FC236}">
                <a16:creationId xmlns:a16="http://schemas.microsoft.com/office/drawing/2014/main" id="{1AFF3D2A-7D66-155A-A86F-ACA412F0981B}"/>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52717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1A73-84D3-E333-052E-8277676E1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1639D7-DE91-8EEE-CB03-49027581355D}"/>
              </a:ext>
            </a:extLst>
          </p:cNvPr>
          <p:cNvSpPr>
            <a:spLocks noGrp="1"/>
          </p:cNvSpPr>
          <p:nvPr>
            <p:ph type="dt" sz="half" idx="10"/>
          </p:nvPr>
        </p:nvSpPr>
        <p:spPr/>
        <p:txBody>
          <a:bodyPr/>
          <a:lstStyle/>
          <a:p>
            <a:fld id="{799444F5-8C83-314E-BAC1-F1626C689F16}" type="datetime1">
              <a:rPr lang="en-US" smtClean="0"/>
              <a:t>5/25/24</a:t>
            </a:fld>
            <a:endParaRPr lang="en-US"/>
          </a:p>
        </p:txBody>
      </p:sp>
      <p:sp>
        <p:nvSpPr>
          <p:cNvPr id="4" name="Footer Placeholder 3">
            <a:extLst>
              <a:ext uri="{FF2B5EF4-FFF2-40B4-BE49-F238E27FC236}">
                <a16:creationId xmlns:a16="http://schemas.microsoft.com/office/drawing/2014/main" id="{BCF8C9F4-1DB9-A4B6-BDFA-57CCE7201DF4}"/>
              </a:ext>
            </a:extLst>
          </p:cNvPr>
          <p:cNvSpPr>
            <a:spLocks noGrp="1"/>
          </p:cNvSpPr>
          <p:nvPr>
            <p:ph type="ftr" sz="quarter" idx="11"/>
          </p:nvPr>
        </p:nvSpPr>
        <p:spPr/>
        <p:txBody>
          <a:bodyPr/>
          <a:lstStyle/>
          <a:p>
            <a:r>
              <a:rPr lang="en-US"/>
              <a:t>© Brought you by Mariem . Marim . Essam . Saad . Abdullah. All rights reserved.</a:t>
            </a:r>
          </a:p>
        </p:txBody>
      </p:sp>
      <p:sp>
        <p:nvSpPr>
          <p:cNvPr id="5" name="Slide Number Placeholder 4">
            <a:extLst>
              <a:ext uri="{FF2B5EF4-FFF2-40B4-BE49-F238E27FC236}">
                <a16:creationId xmlns:a16="http://schemas.microsoft.com/office/drawing/2014/main" id="{B51468F7-1C54-33EB-435E-DF0A574EBC52}"/>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441998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0629FA-128B-64AF-5D24-B79521615550}"/>
              </a:ext>
            </a:extLst>
          </p:cNvPr>
          <p:cNvSpPr>
            <a:spLocks noGrp="1"/>
          </p:cNvSpPr>
          <p:nvPr>
            <p:ph type="dt" sz="half" idx="10"/>
          </p:nvPr>
        </p:nvSpPr>
        <p:spPr/>
        <p:txBody>
          <a:bodyPr/>
          <a:lstStyle/>
          <a:p>
            <a:fld id="{04951FD7-9B20-F04F-9949-A095AAF898DC}" type="datetime1">
              <a:rPr lang="en-US" smtClean="0"/>
              <a:t>5/25/24</a:t>
            </a:fld>
            <a:endParaRPr lang="en-US"/>
          </a:p>
        </p:txBody>
      </p:sp>
      <p:sp>
        <p:nvSpPr>
          <p:cNvPr id="3" name="Footer Placeholder 2">
            <a:extLst>
              <a:ext uri="{FF2B5EF4-FFF2-40B4-BE49-F238E27FC236}">
                <a16:creationId xmlns:a16="http://schemas.microsoft.com/office/drawing/2014/main" id="{2481E20C-A3DF-98CD-5589-83AFEF21B4F6}"/>
              </a:ext>
            </a:extLst>
          </p:cNvPr>
          <p:cNvSpPr>
            <a:spLocks noGrp="1"/>
          </p:cNvSpPr>
          <p:nvPr>
            <p:ph type="ftr" sz="quarter" idx="11"/>
          </p:nvPr>
        </p:nvSpPr>
        <p:spPr/>
        <p:txBody>
          <a:bodyPr/>
          <a:lstStyle/>
          <a:p>
            <a:r>
              <a:rPr lang="en-US"/>
              <a:t>© Brought you by Mariem . Marim . Essam . Saad . Abdullah. All rights reserved.</a:t>
            </a:r>
          </a:p>
        </p:txBody>
      </p:sp>
      <p:sp>
        <p:nvSpPr>
          <p:cNvPr id="4" name="Slide Number Placeholder 3">
            <a:extLst>
              <a:ext uri="{FF2B5EF4-FFF2-40B4-BE49-F238E27FC236}">
                <a16:creationId xmlns:a16="http://schemas.microsoft.com/office/drawing/2014/main" id="{9BD47EAF-48C8-B2A3-5706-6DEC51282AF4}"/>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72637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B540-96EF-2FB2-8666-C75FD3943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820AB0-532E-9427-52BD-F3E58F4B4D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75005D-119E-CC93-C7B9-585CA2D06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526C4-9C8B-37D7-6909-DCA4ABC58034}"/>
              </a:ext>
            </a:extLst>
          </p:cNvPr>
          <p:cNvSpPr>
            <a:spLocks noGrp="1"/>
          </p:cNvSpPr>
          <p:nvPr>
            <p:ph type="dt" sz="half" idx="10"/>
          </p:nvPr>
        </p:nvSpPr>
        <p:spPr/>
        <p:txBody>
          <a:bodyPr/>
          <a:lstStyle/>
          <a:p>
            <a:fld id="{8C8C1370-4499-CE42-B909-83785CDF9341}" type="datetime1">
              <a:rPr lang="en-US" smtClean="0"/>
              <a:t>5/25/24</a:t>
            </a:fld>
            <a:endParaRPr lang="en-US"/>
          </a:p>
        </p:txBody>
      </p:sp>
      <p:sp>
        <p:nvSpPr>
          <p:cNvPr id="6" name="Footer Placeholder 5">
            <a:extLst>
              <a:ext uri="{FF2B5EF4-FFF2-40B4-BE49-F238E27FC236}">
                <a16:creationId xmlns:a16="http://schemas.microsoft.com/office/drawing/2014/main" id="{B300B20C-A21E-6F83-1B0C-35184FB15EE9}"/>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10F62779-E10B-29FD-3ED3-151203012675}"/>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67708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B992-81C7-74DF-B320-5BA94F162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BE8874-F766-6140-79A4-BCA315327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4C51DE-1FA1-DFC5-EB48-ADDF4A7FC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A0579-C751-856B-BD91-C23B2AA9E5A4}"/>
              </a:ext>
            </a:extLst>
          </p:cNvPr>
          <p:cNvSpPr>
            <a:spLocks noGrp="1"/>
          </p:cNvSpPr>
          <p:nvPr>
            <p:ph type="dt" sz="half" idx="10"/>
          </p:nvPr>
        </p:nvSpPr>
        <p:spPr/>
        <p:txBody>
          <a:bodyPr/>
          <a:lstStyle/>
          <a:p>
            <a:fld id="{FF60487C-0D05-9144-A296-94C1EE38FC13}" type="datetime1">
              <a:rPr lang="en-US" smtClean="0"/>
              <a:t>5/25/24</a:t>
            </a:fld>
            <a:endParaRPr lang="en-US"/>
          </a:p>
        </p:txBody>
      </p:sp>
      <p:sp>
        <p:nvSpPr>
          <p:cNvPr id="6" name="Footer Placeholder 5">
            <a:extLst>
              <a:ext uri="{FF2B5EF4-FFF2-40B4-BE49-F238E27FC236}">
                <a16:creationId xmlns:a16="http://schemas.microsoft.com/office/drawing/2014/main" id="{7B628CC2-82B4-DE20-B5AA-48BE190DC3B8}"/>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C0E8B101-BE24-1983-9065-6BA5207535F6}"/>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131061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D933C-DF95-5365-F5C1-F1498E776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936ED-01E8-71DF-FB7A-FD7802D5A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D2555-F48E-0CD5-7833-F271C6199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ECAE3-B003-8649-BE74-56CA4D1E8896}" type="datetime1">
              <a:rPr lang="en-US" smtClean="0"/>
              <a:t>5/25/24</a:t>
            </a:fld>
            <a:endParaRPr lang="en-US"/>
          </a:p>
        </p:txBody>
      </p:sp>
      <p:sp>
        <p:nvSpPr>
          <p:cNvPr id="5" name="Footer Placeholder 4">
            <a:extLst>
              <a:ext uri="{FF2B5EF4-FFF2-40B4-BE49-F238E27FC236}">
                <a16:creationId xmlns:a16="http://schemas.microsoft.com/office/drawing/2014/main" id="{5F789A4D-5030-4CF5-CCA8-0D8D8B6B2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D6B47716-553C-E069-D179-B09B234AF4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A70E1-0AAC-7046-B7E8-37E752E913EF}" type="slidenum">
              <a:rPr lang="en-US" smtClean="0"/>
              <a:t>‹#›</a:t>
            </a:fld>
            <a:endParaRPr lang="en-US"/>
          </a:p>
        </p:txBody>
      </p:sp>
    </p:spTree>
    <p:extLst>
      <p:ext uri="{BB962C8B-B14F-4D97-AF65-F5344CB8AC3E}">
        <p14:creationId xmlns:p14="http://schemas.microsoft.com/office/powerpoint/2010/main" val="541878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medium.com/@tejpal.abhyuday/retrieval-augmented-generation-rag-from-basics-to-advanced-a2b068fd576c"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huggingface.co/mode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huggingface.co/model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2.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i.plainenglish.io/the-challenges-associated-with-building-products-using-large-language-models-llms-a0573dcfdf5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379E-25AB-5771-3F10-00F8059C3606}"/>
              </a:ext>
            </a:extLst>
          </p:cNvPr>
          <p:cNvSpPr>
            <a:spLocks noGrp="1"/>
          </p:cNvSpPr>
          <p:nvPr>
            <p:ph type="ctrTitle"/>
          </p:nvPr>
        </p:nvSpPr>
        <p:spPr>
          <a:xfrm>
            <a:off x="1011890" y="1203645"/>
            <a:ext cx="10168221" cy="2173094"/>
          </a:xfrm>
        </p:spPr>
        <p:txBody>
          <a:bodyPr>
            <a:normAutofit/>
          </a:bodyPr>
          <a:lstStyle/>
          <a:p>
            <a:r>
              <a:rPr lang="en-US" sz="6000" b="1" dirty="0">
                <a:latin typeface="Poppins" pitchFamily="2" charset="77"/>
                <a:cs typeface="Poppins" pitchFamily="2" charset="77"/>
              </a:rPr>
              <a:t>Pattern Recognition</a:t>
            </a:r>
            <a:br>
              <a:rPr lang="en-US" sz="6000" b="1" dirty="0">
                <a:latin typeface="Poppins" pitchFamily="2" charset="77"/>
                <a:cs typeface="Poppins" pitchFamily="2" charset="77"/>
              </a:rPr>
            </a:br>
            <a:r>
              <a:rPr lang="en-US" sz="6000" b="1" dirty="0">
                <a:solidFill>
                  <a:srgbClr val="0070C0"/>
                </a:solidFill>
                <a:latin typeface="Poppins" pitchFamily="2" charset="77"/>
                <a:cs typeface="Poppins" pitchFamily="2" charset="77"/>
              </a:rPr>
              <a:t>Trends &amp; Industry</a:t>
            </a:r>
            <a:endParaRPr lang="en-US" dirty="0">
              <a:solidFill>
                <a:srgbClr val="0070C0"/>
              </a:solidFill>
            </a:endParaRPr>
          </a:p>
        </p:txBody>
      </p:sp>
      <p:sp>
        <p:nvSpPr>
          <p:cNvPr id="3" name="Subtitle 2">
            <a:extLst>
              <a:ext uri="{FF2B5EF4-FFF2-40B4-BE49-F238E27FC236}">
                <a16:creationId xmlns:a16="http://schemas.microsoft.com/office/drawing/2014/main" id="{3AE79E56-D071-8596-A083-46AA9F3F78AE}"/>
              </a:ext>
            </a:extLst>
          </p:cNvPr>
          <p:cNvSpPr>
            <a:spLocks noGrp="1"/>
          </p:cNvSpPr>
          <p:nvPr>
            <p:ph type="subTitle" idx="1"/>
          </p:nvPr>
        </p:nvSpPr>
        <p:spPr>
          <a:xfrm>
            <a:off x="1524000" y="3429000"/>
            <a:ext cx="9144000" cy="598901"/>
          </a:xfrm>
        </p:spPr>
        <p:txBody>
          <a:bodyPr/>
          <a:lstStyle/>
          <a:p>
            <a:r>
              <a:rPr lang="en-US" sz="2000" i="1" dirty="0">
                <a:latin typeface="Avenir Book" panose="02000503020000020003" pitchFamily="2" charset="0"/>
              </a:rPr>
              <a:t>Industry Tips, Case Studies and Interview Questions</a:t>
            </a:r>
          </a:p>
        </p:txBody>
      </p:sp>
      <p:sp>
        <p:nvSpPr>
          <p:cNvPr id="6" name="TextBox 5">
            <a:extLst>
              <a:ext uri="{FF2B5EF4-FFF2-40B4-BE49-F238E27FC236}">
                <a16:creationId xmlns:a16="http://schemas.microsoft.com/office/drawing/2014/main" id="{B98EA932-9ED4-8A19-5408-425870D34EB7}"/>
              </a:ext>
            </a:extLst>
          </p:cNvPr>
          <p:cNvSpPr txBox="1"/>
          <p:nvPr/>
        </p:nvSpPr>
        <p:spPr>
          <a:xfrm>
            <a:off x="4338428" y="4604559"/>
            <a:ext cx="3382657" cy="646331"/>
          </a:xfrm>
          <a:prstGeom prst="rect">
            <a:avLst/>
          </a:prstGeom>
          <a:noFill/>
        </p:spPr>
        <p:txBody>
          <a:bodyPr wrap="none" rtlCol="0">
            <a:spAutoFit/>
          </a:bodyPr>
          <a:lstStyle/>
          <a:p>
            <a:pPr algn="ctr"/>
            <a:r>
              <a:rPr lang="en-US" dirty="0">
                <a:latin typeface="Poppins" pitchFamily="2" charset="77"/>
                <a:cs typeface="Poppins" pitchFamily="2" charset="77"/>
              </a:rPr>
              <a:t>Made by </a:t>
            </a:r>
            <a:r>
              <a:rPr lang="en-US" dirty="0">
                <a:solidFill>
                  <a:srgbClr val="0070C0"/>
                </a:solidFill>
                <a:latin typeface="Poppins" pitchFamily="2" charset="77"/>
                <a:cs typeface="Poppins" pitchFamily="2" charset="77"/>
              </a:rPr>
              <a:t>Eng. Essam Wisam</a:t>
            </a:r>
          </a:p>
          <a:p>
            <a:pPr algn="ctr"/>
            <a:endParaRPr lang="en-US" dirty="0">
              <a:latin typeface="Poppins" pitchFamily="2" charset="77"/>
              <a:cs typeface="Poppins" pitchFamily="2" charset="77"/>
            </a:endParaRPr>
          </a:p>
        </p:txBody>
      </p:sp>
      <p:pic>
        <p:nvPicPr>
          <p:cNvPr id="1026" name="Picture 2" descr="Cairo University - Wikipedia">
            <a:extLst>
              <a:ext uri="{FF2B5EF4-FFF2-40B4-BE49-F238E27FC236}">
                <a16:creationId xmlns:a16="http://schemas.microsoft.com/office/drawing/2014/main" id="{FB72C35C-5F12-CDC7-D7E5-A29D9F61D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i Generic Blue icon">
            <a:extLst>
              <a:ext uri="{FF2B5EF4-FFF2-40B4-BE49-F238E27FC236}">
                <a16:creationId xmlns:a16="http://schemas.microsoft.com/office/drawing/2014/main" id="{3258D9D9-40D1-FE2B-3AE7-980816746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17" y="3988486"/>
            <a:ext cx="2524807" cy="25248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جوليا (لغة برمجة) - ويكيبيديا">
            <a:extLst>
              <a:ext uri="{FF2B5EF4-FFF2-40B4-BE49-F238E27FC236}">
                <a16:creationId xmlns:a16="http://schemas.microsoft.com/office/drawing/2014/main" id="{3C721695-BADF-1206-7BE2-F4AD9E968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342" y="115084"/>
            <a:ext cx="1602009" cy="1036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F7FE183B-6D52-ACCC-82EB-8EC74BAA1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521" y="252824"/>
            <a:ext cx="932785" cy="7229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ython (programming language) - Wikipedia">
            <a:extLst>
              <a:ext uri="{FF2B5EF4-FFF2-40B4-BE49-F238E27FC236}">
                <a16:creationId xmlns:a16="http://schemas.microsoft.com/office/drawing/2014/main" id="{9A9D0C23-DD8B-7977-4B46-6750A6ACA9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053" y="305085"/>
            <a:ext cx="1538942" cy="16856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C64801-5DA2-A02C-61B3-98E8C010B592}"/>
              </a:ext>
            </a:extLst>
          </p:cNvPr>
          <p:cNvPicPr>
            <a:picLocks noChangeAspect="1"/>
          </p:cNvPicPr>
          <p:nvPr/>
        </p:nvPicPr>
        <p:blipFill>
          <a:blip r:embed="rId7"/>
          <a:stretch>
            <a:fillRect/>
          </a:stretch>
        </p:blipFill>
        <p:spPr>
          <a:xfrm>
            <a:off x="8522853" y="3728450"/>
            <a:ext cx="3300494" cy="2738242"/>
          </a:xfrm>
          <a:prstGeom prst="rect">
            <a:avLst/>
          </a:prstGeom>
        </p:spPr>
      </p:pic>
    </p:spTree>
    <p:extLst>
      <p:ext uri="{BB962C8B-B14F-4D97-AF65-F5344CB8AC3E}">
        <p14:creationId xmlns:p14="http://schemas.microsoft.com/office/powerpoint/2010/main" val="283770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LLM Training </a:t>
            </a:r>
            <a:r>
              <a:rPr lang="en" b="1" dirty="0">
                <a:solidFill>
                  <a:srgbClr val="0070C0"/>
                </a:solidFill>
                <a:latin typeface="Poppins" pitchFamily="2" charset="77"/>
                <a:cs typeface="Poppins" pitchFamily="2" charset="77"/>
              </a:rPr>
              <a:t>Methodology</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1136647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After pre-training on text completion: instruction finetuning (i.e., further training)</a:t>
                </a:r>
              </a:p>
              <a:p>
                <a:pPr lvl="1">
                  <a:lnSpc>
                    <a:spcPct val="200000"/>
                  </a:lnSpc>
                  <a:buFont typeface="Apple Symbols" panose="02000000000000000000" pitchFamily="2" charset="-79"/>
                  <a:buChar char="⬡"/>
                </a:pPr>
                <a:r>
                  <a:rPr lang="en-US" sz="1400" dirty="0">
                    <a:latin typeface="Poppins" pitchFamily="2" charset="77"/>
                    <a:cs typeface="Poppins" pitchFamily="2" charset="77"/>
                  </a:rPr>
                  <a:t>Examples take the form </a:t>
                </a:r>
                <a14:m>
                  <m:oMath xmlns:m="http://schemas.openxmlformats.org/officeDocument/2006/math">
                    <m:r>
                      <a:rPr lang="en-US" sz="1400" i="1" dirty="0" smtClean="0">
                        <a:latin typeface="Cambria Math" panose="02040503050406030204" pitchFamily="18" charset="0"/>
                        <a:cs typeface="Poppins" pitchFamily="2" charset="77"/>
                      </a:rPr>
                      <m:t>(</m:t>
                    </m:r>
                    <m:r>
                      <a:rPr lang="en-US" sz="1400" i="1" dirty="0" smtClean="0">
                        <a:latin typeface="Cambria Math" panose="02040503050406030204" pitchFamily="18" charset="0"/>
                        <a:cs typeface="Poppins" pitchFamily="2" charset="77"/>
                      </a:rPr>
                      <m:t>𝑥</m:t>
                    </m:r>
                    <m:r>
                      <a:rPr lang="en-US" sz="1400" i="1" dirty="0" smtClean="0">
                        <a:latin typeface="Cambria Math" panose="02040503050406030204" pitchFamily="18" charset="0"/>
                        <a:cs typeface="Poppins" pitchFamily="2" charset="77"/>
                      </a:rPr>
                      <m:t>=</m:t>
                    </m:r>
                    <m:r>
                      <a:rPr lang="en-US" sz="1400" i="1" dirty="0" smtClean="0">
                        <a:latin typeface="Cambria Math" panose="02040503050406030204" pitchFamily="18" charset="0"/>
                        <a:cs typeface="Poppins" pitchFamily="2" charset="77"/>
                      </a:rPr>
                      <m:t>𝑝𝑟𝑜𝑚𝑝𝑡</m:t>
                    </m:r>
                    <m:r>
                      <a:rPr lang="en-US" sz="1400" i="1" dirty="0" smtClean="0">
                        <a:latin typeface="Cambria Math" panose="02040503050406030204" pitchFamily="18" charset="0"/>
                        <a:cs typeface="Poppins" pitchFamily="2" charset="77"/>
                      </a:rPr>
                      <m:t>, </m:t>
                    </m:r>
                    <m:r>
                      <a:rPr lang="en-US" sz="1400" i="1" dirty="0" smtClean="0">
                        <a:latin typeface="Cambria Math" panose="02040503050406030204" pitchFamily="18" charset="0"/>
                        <a:cs typeface="Poppins" pitchFamily="2" charset="77"/>
                      </a:rPr>
                      <m:t>𝑦</m:t>
                    </m:r>
                    <m:r>
                      <a:rPr lang="en-US" sz="1400" i="1" dirty="0" smtClean="0">
                        <a:latin typeface="Cambria Math" panose="02040503050406030204" pitchFamily="18" charset="0"/>
                        <a:cs typeface="Poppins" pitchFamily="2" charset="77"/>
                      </a:rPr>
                      <m:t>=</m:t>
                    </m:r>
                    <m:r>
                      <a:rPr lang="en-US" sz="1400" i="1" dirty="0" smtClean="0">
                        <a:latin typeface="Cambria Math" panose="02040503050406030204" pitchFamily="18" charset="0"/>
                        <a:cs typeface="Poppins" pitchFamily="2" charset="77"/>
                      </a:rPr>
                      <m:t>𝑐𝑜𝑚𝑝𝑙𝑒𝑡𝑖𝑜𝑛</m:t>
                    </m:r>
                    <m:r>
                      <a:rPr lang="en-US" sz="1400" i="1" dirty="0" smtClean="0">
                        <a:latin typeface="Cambria Math" panose="02040503050406030204" pitchFamily="18" charset="0"/>
                        <a:cs typeface="Poppins" pitchFamily="2" charset="77"/>
                      </a:rPr>
                      <m:t>)</m:t>
                    </m:r>
                  </m:oMath>
                </a14:m>
                <a:endParaRPr lang="en-US" sz="1400" dirty="0">
                  <a:latin typeface="Poppins" pitchFamily="2" charset="77"/>
                  <a:cs typeface="Poppins" pitchFamily="2" charset="77"/>
                </a:endParaRPr>
              </a:p>
              <a:p>
                <a:pPr lvl="1">
                  <a:lnSpc>
                    <a:spcPct val="200000"/>
                  </a:lnSpc>
                  <a:buFont typeface="Apple Symbols" panose="02000000000000000000" pitchFamily="2" charset="-79"/>
                  <a:buChar char="⬡"/>
                </a:pPr>
                <a:r>
                  <a:rPr lang="en-US" sz="1400" b="1" dirty="0">
                    <a:latin typeface="Poppins" pitchFamily="2" charset="77"/>
                    <a:cs typeface="Poppins" pitchFamily="2" charset="77"/>
                  </a:rPr>
                  <a:t>It’s fine-tuning and we have low-level features: </a:t>
                </a:r>
                <a:r>
                  <a:rPr lang="en-US" sz="1400" dirty="0">
                    <a:latin typeface="Poppins" pitchFamily="2" charset="77"/>
                    <a:cs typeface="Poppins" pitchFamily="2" charset="77"/>
                  </a:rPr>
                  <a:t>need much less data</a:t>
                </a: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a:p>
                <a:pPr lvl="1">
                  <a:lnSpc>
                    <a:spcPct val="200000"/>
                  </a:lnSpc>
                  <a:buFont typeface="Apple Symbols" panose="02000000000000000000" pitchFamily="2" charset="-79"/>
                  <a:buChar char="⬡"/>
                </a:pPr>
                <a:r>
                  <a:rPr lang="en-US" sz="1400" b="1" dirty="0">
                    <a:latin typeface="Poppins" pitchFamily="2" charset="77"/>
                    <a:cs typeface="Poppins" pitchFamily="2" charset="77"/>
                  </a:rPr>
                  <a:t>In evaluation: </a:t>
                </a:r>
                <a:r>
                  <a:rPr lang="en-US" sz="1400" dirty="0">
                    <a:latin typeface="Poppins" pitchFamily="2" charset="77"/>
                    <a:cs typeface="Poppins" pitchFamily="2" charset="77"/>
                  </a:rPr>
                  <a:t>also evaluate on new tasks the model was not “fine-tuned” on (but that “exist” in training data)</a:t>
                </a:r>
              </a:p>
              <a:p>
                <a:pPr marL="457200" lvl="1" indent="0">
                  <a:lnSpc>
                    <a:spcPct val="200000"/>
                  </a:lnSpc>
                  <a:buNone/>
                </a:pPr>
                <a:endParaRPr lang="en-US" sz="13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11366476" cy="5408290"/>
              </a:xfrm>
              <a:blipFill>
                <a:blip r:embed="rId3"/>
                <a:stretch>
                  <a:fillRect l="-112"/>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ntroducing FLAN: More generalizable Language Models with Instruction  Fine-Tunin">
            <a:extLst>
              <a:ext uri="{FF2B5EF4-FFF2-40B4-BE49-F238E27FC236}">
                <a16:creationId xmlns:a16="http://schemas.microsoft.com/office/drawing/2014/main" id="{91EEA916-85E6-FAC8-A6C8-C540C8832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586" y="2876800"/>
            <a:ext cx="10374923" cy="323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893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LLM Training </a:t>
            </a:r>
            <a:r>
              <a:rPr lang="en" b="1" dirty="0">
                <a:solidFill>
                  <a:srgbClr val="0070C0"/>
                </a:solidFill>
                <a:latin typeface="Poppins" pitchFamily="2" charset="77"/>
                <a:cs typeface="Poppins" pitchFamily="2" charset="77"/>
              </a:rPr>
              <a:t>Methodology</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After instruction-tuning we have </a:t>
                </a:r>
                <a:r>
                  <a:rPr lang="en-US" sz="1700" b="1" dirty="0">
                    <a:solidFill>
                      <a:srgbClr val="FF0000"/>
                    </a:solidFill>
                    <a:latin typeface="Poppins" pitchFamily="2" charset="77"/>
                    <a:cs typeface="Poppins" pitchFamily="2" charset="77"/>
                  </a:rPr>
                  <a:t>dialogue tuning</a:t>
                </a:r>
              </a:p>
              <a:p>
                <a:pPr lvl="1">
                  <a:lnSpc>
                    <a:spcPct val="200000"/>
                  </a:lnSpc>
                  <a:buFont typeface="Apple Symbols" panose="02000000000000000000" pitchFamily="2" charset="-79"/>
                  <a:buChar char="⬡"/>
                </a:pPr>
                <a:r>
                  <a:rPr lang="en-US" sz="1600" dirty="0">
                    <a:latin typeface="Poppins" pitchFamily="2" charset="77"/>
                    <a:cs typeface="Poppins" pitchFamily="2" charset="77"/>
                  </a:rPr>
                  <a:t>Examples take the form </a:t>
                </a:r>
                <a14:m>
                  <m:oMath xmlns:m="http://schemas.openxmlformats.org/officeDocument/2006/math">
                    <m:r>
                      <a:rPr lang="en-US" sz="1600" i="1" dirty="0" smtClean="0">
                        <a:latin typeface="Cambria Math" panose="02040503050406030204" pitchFamily="18" charset="0"/>
                        <a:cs typeface="Poppins" pitchFamily="2" charset="77"/>
                      </a:rPr>
                      <m:t>(</m:t>
                    </m:r>
                    <m:r>
                      <a:rPr lang="en-US" sz="1600" i="1" dirty="0" smtClean="0">
                        <a:latin typeface="Cambria Math" panose="02040503050406030204" pitchFamily="18" charset="0"/>
                        <a:cs typeface="Poppins" pitchFamily="2" charset="77"/>
                      </a:rPr>
                      <m:t>𝑥</m:t>
                    </m:r>
                    <m:r>
                      <a:rPr lang="en-US" sz="1600" i="1" dirty="0" smtClean="0">
                        <a:latin typeface="Cambria Math" panose="02040503050406030204" pitchFamily="18" charset="0"/>
                        <a:cs typeface="Poppins" pitchFamily="2" charset="77"/>
                      </a:rPr>
                      <m:t>=</m:t>
                    </m:r>
                    <m:r>
                      <a:rPr lang="en-US" sz="1600" b="0" i="1" dirty="0" smtClean="0">
                        <a:latin typeface="Cambria Math" panose="02040503050406030204" pitchFamily="18" charset="0"/>
                        <a:cs typeface="Poppins" pitchFamily="2" charset="77"/>
                      </a:rPr>
                      <m:t>𝑐𝑜𝑛𝑣𝑒𝑟𝑠𝑎𝑡𝑖𝑜𝑛</m:t>
                    </m:r>
                    <m:r>
                      <a:rPr lang="en-US" sz="1600" i="1" dirty="0" smtClean="0">
                        <a:latin typeface="Cambria Math" panose="02040503050406030204" pitchFamily="18" charset="0"/>
                        <a:cs typeface="Poppins" pitchFamily="2" charset="77"/>
                      </a:rPr>
                      <m:t>, </m:t>
                    </m:r>
                    <m:r>
                      <a:rPr lang="en-US" sz="1600" i="1" dirty="0" smtClean="0">
                        <a:latin typeface="Cambria Math" panose="02040503050406030204" pitchFamily="18" charset="0"/>
                        <a:cs typeface="Poppins" pitchFamily="2" charset="77"/>
                      </a:rPr>
                      <m:t>𝑦</m:t>
                    </m:r>
                    <m:r>
                      <a:rPr lang="en-US" sz="1600" i="1" dirty="0" smtClean="0">
                        <a:latin typeface="Cambria Math" panose="02040503050406030204" pitchFamily="18" charset="0"/>
                        <a:cs typeface="Poppins" pitchFamily="2" charset="77"/>
                      </a:rPr>
                      <m:t>=</m:t>
                    </m:r>
                    <m:r>
                      <a:rPr lang="en-US" sz="1600" b="0" i="1" dirty="0" smtClean="0">
                        <a:latin typeface="Cambria Math" panose="02040503050406030204" pitchFamily="18" charset="0"/>
                        <a:cs typeface="Poppins" pitchFamily="2" charset="77"/>
                      </a:rPr>
                      <m:t>𝑟𝑒𝑠𝑝𝑜𝑛𝑠𝑒</m:t>
                    </m:r>
                    <m:r>
                      <a:rPr lang="en-US" sz="1600" i="1" dirty="0" smtClean="0">
                        <a:latin typeface="Cambria Math" panose="02040503050406030204" pitchFamily="18" charset="0"/>
                        <a:cs typeface="Poppins" pitchFamily="2" charset="77"/>
                      </a:rPr>
                      <m:t>)</m:t>
                    </m:r>
                  </m:oMath>
                </a14:m>
                <a:endParaRPr lang="en-US" sz="1600" dirty="0">
                  <a:latin typeface="Poppins" pitchFamily="2" charset="77"/>
                  <a:cs typeface="Poppins" pitchFamily="2" charset="77"/>
                </a:endParaRPr>
              </a:p>
              <a:p>
                <a:pPr lvl="1">
                  <a:lnSpc>
                    <a:spcPct val="200000"/>
                  </a:lnSpc>
                  <a:buFont typeface="Apple Symbols" panose="02000000000000000000" pitchFamily="2" charset="-79"/>
                  <a:buChar char="⬡"/>
                </a:pPr>
                <a:r>
                  <a:rPr lang="en-US" sz="1600" dirty="0">
                    <a:latin typeface="Poppins" pitchFamily="2" charset="77"/>
                    <a:cs typeface="Poppins" pitchFamily="2" charset="77"/>
                  </a:rPr>
                  <a:t>Again, no need for gigantic data</a:t>
                </a:r>
              </a:p>
              <a:p>
                <a:pPr lvl="1">
                  <a:lnSpc>
                    <a:spcPct val="200000"/>
                  </a:lnSpc>
                  <a:buFont typeface="Apple Symbols" panose="02000000000000000000" pitchFamily="2" charset="-79"/>
                  <a:buChar char="⬡"/>
                </a:pPr>
                <a:r>
                  <a:rPr lang="en-US" sz="1600" dirty="0">
                    <a:latin typeface="Poppins" pitchFamily="2" charset="77"/>
                    <a:cs typeface="Poppins" pitchFamily="2" charset="77"/>
                  </a:rPr>
                  <a:t>Go from “InstructGPT” to “ChatGPT”</a:t>
                </a:r>
              </a:p>
              <a:p>
                <a:pPr>
                  <a:lnSpc>
                    <a:spcPct val="200000"/>
                  </a:lnSpc>
                  <a:buFont typeface="Apple Symbols" panose="02000000000000000000" pitchFamily="2" charset="-79"/>
                  <a:buChar char="⬡"/>
                </a:pPr>
                <a:r>
                  <a:rPr lang="en-US" sz="1800" b="1" dirty="0">
                    <a:latin typeface="Poppins" pitchFamily="2" charset="77"/>
                    <a:cs typeface="Poppins" pitchFamily="2" charset="77"/>
                  </a:rPr>
                  <a:t>Then comes </a:t>
                </a:r>
                <a:r>
                  <a:rPr lang="en-US" sz="1800" b="1" dirty="0">
                    <a:solidFill>
                      <a:srgbClr val="FF0000"/>
                    </a:solidFill>
                    <a:latin typeface="Poppins" pitchFamily="2" charset="77"/>
                    <a:cs typeface="Poppins" pitchFamily="2" charset="77"/>
                  </a:rPr>
                  <a:t>RLHF</a:t>
                </a:r>
                <a:r>
                  <a:rPr lang="en-US" sz="1800" b="1" dirty="0">
                    <a:latin typeface="Poppins" pitchFamily="2" charset="77"/>
                    <a:cs typeface="Poppins" pitchFamily="2" charset="77"/>
                  </a:rPr>
                  <a:t> (Reinforcement Learning with Human Feedback)</a:t>
                </a:r>
              </a:p>
              <a:p>
                <a:pPr lvl="1">
                  <a:lnSpc>
                    <a:spcPct val="150000"/>
                  </a:lnSpc>
                  <a:buFont typeface="Apple Symbols" panose="02000000000000000000" pitchFamily="2" charset="-79"/>
                  <a:buChar char="⬡"/>
                </a:pPr>
                <a:r>
                  <a:rPr lang="en-US" sz="1400" dirty="0">
                    <a:latin typeface="Poppins" pitchFamily="2" charset="77"/>
                    <a:cs typeface="Poppins" pitchFamily="2" charset="77"/>
                  </a:rPr>
                  <a:t>Thanks to the behavior of “some” humans in the original dataset model may use toxic language, be aggressive or provide dangerous information: </a:t>
                </a:r>
                <a:r>
                  <a:rPr lang="en-US" sz="1400" b="1" dirty="0">
                    <a:latin typeface="Poppins" pitchFamily="2" charset="77"/>
                    <a:cs typeface="Poppins" pitchFamily="2" charset="77"/>
                  </a:rPr>
                  <a:t>cannot deploy yet</a:t>
                </a:r>
              </a:p>
              <a:p>
                <a:pPr lvl="1">
                  <a:lnSpc>
                    <a:spcPct val="150000"/>
                  </a:lnSpc>
                  <a:buFont typeface="Apple Symbols" panose="02000000000000000000" pitchFamily="2" charset="-79"/>
                  <a:buChar char="⬡"/>
                </a:pPr>
                <a:r>
                  <a:rPr lang="en-US" sz="1400" b="1" dirty="0">
                    <a:latin typeface="Poppins" pitchFamily="2" charset="77"/>
                    <a:cs typeface="Poppins" pitchFamily="2" charset="77"/>
                  </a:rPr>
                  <a:t>In reinforcement learning </a:t>
                </a:r>
                <a:r>
                  <a:rPr lang="en-US" sz="1400" dirty="0">
                    <a:latin typeface="Poppins" pitchFamily="2" charset="77"/>
                    <a:cs typeface="Poppins" pitchFamily="2" charset="77"/>
                  </a:rPr>
                  <a:t>we have an agent choosing between different actions and we want to train it to choose the actions that maximize a “defined reward” which usually involves human judgement.</a:t>
                </a:r>
              </a:p>
              <a:p>
                <a:pPr lvl="1">
                  <a:lnSpc>
                    <a:spcPct val="150000"/>
                  </a:lnSpc>
                  <a:buFont typeface="Apple Symbols" panose="02000000000000000000" pitchFamily="2" charset="-79"/>
                  <a:buChar char="⬡"/>
                </a:pPr>
                <a:r>
                  <a:rPr lang="en-US" sz="1400" dirty="0">
                    <a:latin typeface="Poppins" pitchFamily="2" charset="77"/>
                    <a:cs typeface="Poppins" pitchFamily="2" charset="77"/>
                  </a:rPr>
                  <a:t>In the case of LLMs, </a:t>
                </a:r>
                <a:r>
                  <a:rPr lang="en-US" sz="1400" b="1" dirty="0">
                    <a:solidFill>
                      <a:srgbClr val="0070C0"/>
                    </a:solidFill>
                    <a:latin typeface="Poppins" pitchFamily="2" charset="77"/>
                    <a:cs typeface="Poppins" pitchFamily="2" charset="77"/>
                  </a:rPr>
                  <a:t>human feedback </a:t>
                </a:r>
                <a:r>
                  <a:rPr lang="en-US" sz="1400" dirty="0">
                    <a:latin typeface="Poppins" pitchFamily="2" charset="77"/>
                    <a:cs typeface="Poppins" pitchFamily="2" charset="77"/>
                  </a:rPr>
                  <a:t>helps define a reward model that is used to help the model to choose better completions (even if they are not the “highest probability”)</a:t>
                </a:r>
              </a:p>
              <a:p>
                <a:pPr lvl="1">
                  <a:lnSpc>
                    <a:spcPct val="200000"/>
                  </a:lnSpc>
                  <a:buFont typeface="Apple Symbols" panose="02000000000000000000" pitchFamily="2" charset="-79"/>
                  <a:buChar char="⬡"/>
                </a:pPr>
                <a:endParaRPr lang="en-US" sz="14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10904196" cy="5408290"/>
              </a:xfrm>
              <a:blipFill>
                <a:blip r:embed="rId3"/>
                <a:stretch>
                  <a:fillRect l="-116"/>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97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Zero-shot </a:t>
            </a:r>
            <a:r>
              <a:rPr lang="en" b="1" dirty="0">
                <a:solidFill>
                  <a:srgbClr val="0070C0"/>
                </a:solidFill>
                <a:latin typeface="Poppins" pitchFamily="2" charset="77"/>
                <a:cs typeface="Poppins" pitchFamily="2" charset="77"/>
              </a:rPr>
              <a:t>Learning</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It is why the “decoder transformer” (i.e., LLM) is all we need for all NLP tasks </a:t>
                </a:r>
                <a:endParaRPr lang="en-US" sz="1700" b="1" dirty="0">
                  <a:solidFill>
                    <a:srgbClr val="FF0000"/>
                  </a:solidFill>
                  <a:latin typeface="Poppins" pitchFamily="2" charset="77"/>
                  <a:cs typeface="Poppins" pitchFamily="2" charset="77"/>
                </a:endParaRPr>
              </a:p>
              <a:p>
                <a:pPr lvl="1">
                  <a:lnSpc>
                    <a:spcPct val="150000"/>
                  </a:lnSpc>
                  <a:buFont typeface="Apple Symbols" panose="02000000000000000000" pitchFamily="2" charset="-79"/>
                  <a:buChar char="⬡"/>
                </a:pPr>
                <a:r>
                  <a:rPr lang="en-US" sz="1600" dirty="0">
                    <a:latin typeface="Poppins" pitchFamily="2" charset="77"/>
                    <a:cs typeface="Poppins" pitchFamily="2" charset="77"/>
                  </a:rPr>
                  <a:t>Can do tasks it was not explicitly trained on in instruction-tuning (e.g., debugging code, writing code, fixing or writing English, suggesting ideas, etc.)</a:t>
                </a:r>
              </a:p>
              <a:p>
                <a:pPr lvl="1">
                  <a:lnSpc>
                    <a:spcPct val="150000"/>
                  </a:lnSpc>
                  <a:buFont typeface="Apple Symbols" panose="02000000000000000000" pitchFamily="2" charset="-79"/>
                  <a:buChar char="⬡"/>
                </a:pPr>
                <a:r>
                  <a:rPr lang="en-US" sz="1600" b="1" dirty="0">
                    <a:solidFill>
                      <a:srgbClr val="FF5056"/>
                    </a:solidFill>
                    <a:latin typeface="Poppins" pitchFamily="2" charset="77"/>
                    <a:cs typeface="Poppins" pitchFamily="2" charset="77"/>
                  </a:rPr>
                  <a:t>Not always the best choice: </a:t>
                </a:r>
                <a:r>
                  <a:rPr lang="en-US" sz="1600" dirty="0">
                    <a:latin typeface="Poppins" pitchFamily="2" charset="77"/>
                    <a:cs typeface="Poppins" pitchFamily="2" charset="77"/>
                  </a:rPr>
                  <a:t>e.g., gigantic compared to running a “narrow” encoder transformer for question answering</a:t>
                </a:r>
              </a:p>
              <a:p>
                <a:pPr lvl="1">
                  <a:lnSpc>
                    <a:spcPct val="200000"/>
                  </a:lnSpc>
                  <a:buFont typeface="Apple Symbols" panose="02000000000000000000" pitchFamily="2" charset="-79"/>
                  <a:buChar char="⬡"/>
                </a:pPr>
                <a:r>
                  <a:rPr lang="en-US" sz="1600" b="1" dirty="0">
                    <a:solidFill>
                      <a:srgbClr val="0070C0"/>
                    </a:solidFill>
                    <a:latin typeface="Poppins" pitchFamily="2" charset="77"/>
                    <a:cs typeface="Poppins" pitchFamily="2" charset="77"/>
                  </a:rPr>
                  <a:t>Better prompts will perform better </a:t>
                </a:r>
                <a:r>
                  <a:rPr lang="en-US" sz="1600" dirty="0">
                    <a:latin typeface="Poppins" pitchFamily="2" charset="77"/>
                    <a:cs typeface="Poppins" pitchFamily="2" charset="77"/>
                  </a:rPr>
                  <a:t>because humans also operate in this way</a:t>
                </a:r>
              </a:p>
              <a:p>
                <a:pPr lvl="2">
                  <a:lnSpc>
                    <a:spcPct val="200000"/>
                  </a:lnSpc>
                  <a:buFont typeface="Apple Symbols" panose="02000000000000000000" pitchFamily="2" charset="-79"/>
                  <a:buChar char="⬡"/>
                </a:pPr>
                <a:r>
                  <a:rPr lang="en-US" sz="1600" dirty="0">
                    <a:latin typeface="Poppins" pitchFamily="2" charset="77"/>
                    <a:cs typeface="Poppins" pitchFamily="2" charset="77"/>
                  </a:rPr>
                  <a:t>As these models are still somewhat dumber than humans in understanding; </a:t>
                </a:r>
              </a:p>
              <a:p>
                <a:pPr lvl="2">
                  <a:lnSpc>
                    <a:spcPct val="200000"/>
                  </a:lnSpc>
                  <a:buFont typeface="Apple Symbols" panose="02000000000000000000" pitchFamily="2" charset="-79"/>
                  <a:buChar char="⬡"/>
                </a:pPr>
                <a:r>
                  <a:rPr lang="en-US" sz="1600" dirty="0">
                    <a:latin typeface="Poppins" pitchFamily="2" charset="77"/>
                    <a:cs typeface="Poppins" pitchFamily="2" charset="77"/>
                  </a:rPr>
                  <a:t>But great or better at execution as they have learnt more than most other “humans”</a:t>
                </a:r>
              </a:p>
              <a:p>
                <a:pPr lvl="2">
                  <a:lnSpc>
                    <a:spcPct val="200000"/>
                  </a:lnSpc>
                  <a:buFont typeface="System Font Regular"/>
                  <a:buChar char="→"/>
                </a:pPr>
                <a:r>
                  <a:rPr lang="en-US" sz="1600" b="1" dirty="0">
                    <a:latin typeface="Poppins" pitchFamily="2" charset="77"/>
                    <a:cs typeface="Poppins" pitchFamily="2" charset="77"/>
                  </a:rPr>
                  <a:t>Hence, the rise of </a:t>
                </a:r>
                <a:r>
                  <a:rPr lang="en-US" sz="1600" b="1" dirty="0">
                    <a:solidFill>
                      <a:srgbClr val="0070C0"/>
                    </a:solidFill>
                    <a:latin typeface="Poppins" pitchFamily="2" charset="77"/>
                    <a:cs typeface="Poppins" pitchFamily="2" charset="77"/>
                  </a:rPr>
                  <a:t>“prompt engineering” </a:t>
                </a:r>
                <a:r>
                  <a:rPr lang="en-US" sz="1600" dirty="0">
                    <a:latin typeface="Poppins" pitchFamily="2" charset="77"/>
                    <a:cs typeface="Poppins" pitchFamily="2" charset="77"/>
                  </a:rPr>
                  <a:t>(i.e., boils down to communicating well)</a:t>
                </a:r>
              </a:p>
              <a:p>
                <a:pPr lvl="1">
                  <a:lnSpc>
                    <a:spcPct val="200000"/>
                  </a:lnSpc>
                  <a:buFont typeface="Courier New" panose="02070309020205020404" pitchFamily="49" charset="0"/>
                  <a:buChar char="o"/>
                </a:pPr>
                <a:r>
                  <a:rPr lang="en-US" sz="1600" b="1" dirty="0">
                    <a:solidFill>
                      <a:srgbClr val="FF0000"/>
                    </a:solidFill>
                    <a:latin typeface="Poppins" pitchFamily="2" charset="77"/>
                    <a:cs typeface="Poppins" pitchFamily="2" charset="77"/>
                  </a:rPr>
                  <a:t>Will hallucinate </a:t>
                </a:r>
                <a:r>
                  <a:rPr lang="en-US" sz="1600" dirty="0">
                    <a:latin typeface="Poppins" pitchFamily="2" charset="77"/>
                    <a:cs typeface="Poppins" pitchFamily="2" charset="77"/>
                  </a:rPr>
                  <a:t>sometimes: for example, task needed rarely occurred in original corpus</a:t>
                </a:r>
              </a:p>
              <a:p>
                <a:pPr lvl="2">
                  <a:lnSpc>
                    <a:spcPct val="200000"/>
                  </a:lnSpc>
                  <a:buFont typeface="System Font Regular"/>
                  <a:buChar char="→"/>
                </a:pPr>
                <a:r>
                  <a:rPr lang="en-US" sz="1600" dirty="0">
                    <a:latin typeface="Poppins" pitchFamily="2" charset="77"/>
                    <a:cs typeface="Poppins" pitchFamily="2" charset="77"/>
                  </a:rPr>
                  <a:t>Softmax has to always choose a “most probable token” and training data always </a:t>
                </a:r>
                <a14:m>
                  <m:oMath xmlns:m="http://schemas.openxmlformats.org/officeDocument/2006/math">
                    <m:r>
                      <a:rPr lang="en-US" sz="1500" i="1" dirty="0" smtClean="0">
                        <a:latin typeface="Cambria Math" panose="02040503050406030204" pitchFamily="18" charset="0"/>
                        <a:cs typeface="Poppins" pitchFamily="2" charset="77"/>
                      </a:rPr>
                      <m:t>𝑥</m:t>
                    </m:r>
                    <m:r>
                      <a:rPr lang="en-US" sz="1500" i="1" dirty="0" err="1" smtClean="0">
                        <a:latin typeface="Cambria Math" panose="02040503050406030204" pitchFamily="18" charset="0"/>
                      </a:rPr>
                      <m:t>→</m:t>
                    </m:r>
                    <m:r>
                      <a:rPr lang="en-US" sz="1500" i="1" dirty="0" err="1" smtClean="0">
                        <a:latin typeface="Cambria Math" panose="02040503050406030204" pitchFamily="18" charset="0"/>
                      </a:rPr>
                      <m:t>𝑦</m:t>
                    </m:r>
                  </m:oMath>
                </a14:m>
                <a:endParaRPr lang="en-US" sz="1500" dirty="0">
                  <a:latin typeface="Poppins" pitchFamily="2" charset="77"/>
                  <a:cs typeface="Poppins" pitchFamily="2" charset="77"/>
                </a:endParaRPr>
              </a:p>
              <a:p>
                <a:pPr marL="457200" lvl="1" indent="0">
                  <a:lnSpc>
                    <a:spcPct val="200000"/>
                  </a:lnSpc>
                  <a:buNone/>
                </a:pPr>
                <a:endParaRPr lang="en-US" sz="14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10904196" cy="5408290"/>
              </a:xfrm>
              <a:blipFill>
                <a:blip r:embed="rId3"/>
                <a:stretch>
                  <a:fillRect l="-116" r="-581" b="-2342"/>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0506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Prompt </a:t>
            </a:r>
            <a:r>
              <a:rPr lang="en" b="1" dirty="0">
                <a:solidFill>
                  <a:srgbClr val="0070C0"/>
                </a:solidFill>
                <a:latin typeface="Poppins" pitchFamily="2" charset="77"/>
                <a:cs typeface="Poppins" pitchFamily="2" charset="77"/>
              </a:rPr>
              <a:t>Engineering</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hat Is Prompt Engineering? Definition, Types, Best Practices">
            <a:extLst>
              <a:ext uri="{FF2B5EF4-FFF2-40B4-BE49-F238E27FC236}">
                <a16:creationId xmlns:a16="http://schemas.microsoft.com/office/drawing/2014/main" id="{3F4CC6DC-9BFE-04FB-AA3F-F5DE14B09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61640"/>
            <a:ext cx="5896236" cy="4369080"/>
          </a:xfrm>
          <a:prstGeom prst="roundRect">
            <a:avLst>
              <a:gd name="adj" fmla="val 8594"/>
            </a:avLst>
          </a:prstGeom>
          <a:solidFill>
            <a:srgbClr val="FFFFFF">
              <a:shade val="85000"/>
            </a:srgbClr>
          </a:solidFill>
          <a:ln>
            <a:noFill/>
          </a:ln>
          <a:effectLst/>
        </p:spPr>
      </p:pic>
      <p:sp>
        <p:nvSpPr>
          <p:cNvPr id="7" name="TextBox 6">
            <a:extLst>
              <a:ext uri="{FF2B5EF4-FFF2-40B4-BE49-F238E27FC236}">
                <a16:creationId xmlns:a16="http://schemas.microsoft.com/office/drawing/2014/main" id="{AA597635-AA3E-F3D2-AE14-A57F49AD34B6}"/>
              </a:ext>
            </a:extLst>
          </p:cNvPr>
          <p:cNvSpPr txBox="1"/>
          <p:nvPr/>
        </p:nvSpPr>
        <p:spPr>
          <a:xfrm>
            <a:off x="4362151" y="6205545"/>
            <a:ext cx="3835537" cy="369332"/>
          </a:xfrm>
          <a:prstGeom prst="rect">
            <a:avLst/>
          </a:prstGeom>
          <a:noFill/>
        </p:spPr>
        <p:txBody>
          <a:bodyPr wrap="none" rtlCol="0">
            <a:spAutoFit/>
          </a:bodyPr>
          <a:lstStyle/>
          <a:p>
            <a:r>
              <a:rPr lang="en-US" b="1" dirty="0"/>
              <a:t>Also known as “communicating well”?</a:t>
            </a:r>
          </a:p>
        </p:txBody>
      </p:sp>
      <p:pic>
        <p:nvPicPr>
          <p:cNvPr id="7172" name="Picture 4" descr="Arindom Roy on LinkedIn: An excellent example of good prompt and bad prompt.">
            <a:extLst>
              <a:ext uri="{FF2B5EF4-FFF2-40B4-BE49-F238E27FC236}">
                <a16:creationId xmlns:a16="http://schemas.microsoft.com/office/drawing/2014/main" id="{4C1500CC-8A86-B9EB-2984-5CA19907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9352" y="1287843"/>
            <a:ext cx="4651214" cy="465121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287755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Example </a:t>
            </a:r>
            <a:r>
              <a:rPr lang="en" b="1" dirty="0">
                <a:solidFill>
                  <a:srgbClr val="0070C0"/>
                </a:solidFill>
                <a:latin typeface="Poppins" pitchFamily="2" charset="77"/>
                <a:cs typeface="Poppins" pitchFamily="2" charset="77"/>
              </a:rPr>
              <a:t>Startup</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397;p33">
            <a:extLst>
              <a:ext uri="{FF2B5EF4-FFF2-40B4-BE49-F238E27FC236}">
                <a16:creationId xmlns:a16="http://schemas.microsoft.com/office/drawing/2014/main" id="{88A17186-8514-F210-269B-A2ED9F958273}"/>
              </a:ext>
            </a:extLst>
          </p:cNvPr>
          <p:cNvPicPr preferRelativeResize="0"/>
          <p:nvPr/>
        </p:nvPicPr>
        <p:blipFill rotWithShape="1">
          <a:blip r:embed="rId4">
            <a:alphaModFix/>
          </a:blip>
          <a:srcRect/>
          <a:stretch/>
        </p:blipFill>
        <p:spPr>
          <a:xfrm>
            <a:off x="1595975" y="1338439"/>
            <a:ext cx="9315149" cy="3916200"/>
          </a:xfrm>
          <a:prstGeom prst="rect">
            <a:avLst/>
          </a:prstGeom>
          <a:noFill/>
          <a:ln w="19050" cap="flat" cmpd="sng">
            <a:solidFill>
              <a:schemeClr val="dk2"/>
            </a:solidFill>
            <a:prstDash val="solid"/>
            <a:round/>
            <a:headEnd type="none" w="sm" len="sm"/>
            <a:tailEnd type="none" w="sm" len="sm"/>
          </a:ln>
        </p:spPr>
      </p:pic>
      <p:cxnSp>
        <p:nvCxnSpPr>
          <p:cNvPr id="5" name="Google Shape;398;p33">
            <a:extLst>
              <a:ext uri="{FF2B5EF4-FFF2-40B4-BE49-F238E27FC236}">
                <a16:creationId xmlns:a16="http://schemas.microsoft.com/office/drawing/2014/main" id="{5F9E824B-98AC-4AA9-BC59-15FAADF2D989}"/>
              </a:ext>
            </a:extLst>
          </p:cNvPr>
          <p:cNvCxnSpPr/>
          <p:nvPr/>
        </p:nvCxnSpPr>
        <p:spPr>
          <a:xfrm rot="10800000" flipH="1">
            <a:off x="4682750" y="2074763"/>
            <a:ext cx="3141600" cy="757800"/>
          </a:xfrm>
          <a:prstGeom prst="straightConnector1">
            <a:avLst/>
          </a:prstGeom>
          <a:noFill/>
          <a:ln w="9525" cap="flat" cmpd="sng">
            <a:solidFill>
              <a:schemeClr val="dk2"/>
            </a:solidFill>
            <a:prstDash val="solid"/>
            <a:round/>
            <a:headEnd type="none" w="sm" len="sm"/>
            <a:tailEnd type="triangle" w="med" len="med"/>
          </a:ln>
        </p:spPr>
      </p:cxnSp>
      <p:sp>
        <p:nvSpPr>
          <p:cNvPr id="6" name="Google Shape;399;p33">
            <a:extLst>
              <a:ext uri="{FF2B5EF4-FFF2-40B4-BE49-F238E27FC236}">
                <a16:creationId xmlns:a16="http://schemas.microsoft.com/office/drawing/2014/main" id="{58302264-F33E-414E-9A28-EBE5AC9D3F06}"/>
              </a:ext>
            </a:extLst>
          </p:cNvPr>
          <p:cNvSpPr txBox="1"/>
          <p:nvPr/>
        </p:nvSpPr>
        <p:spPr>
          <a:xfrm rot="-828727">
            <a:off x="4937901" y="2262026"/>
            <a:ext cx="1599656" cy="2564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lexandria"/>
                <a:ea typeface="Alexandria"/>
                <a:cs typeface="Alexandria"/>
                <a:sym typeface="Alexandria"/>
              </a:rPr>
              <a:t>Not Really?</a:t>
            </a:r>
            <a:endParaRPr sz="1100" b="0" i="0" u="none" strike="noStrike" cap="none">
              <a:solidFill>
                <a:srgbClr val="000000"/>
              </a:solidFill>
              <a:latin typeface="Alexandria"/>
              <a:ea typeface="Alexandria"/>
              <a:cs typeface="Alexandria"/>
              <a:sym typeface="Alexandria"/>
            </a:endParaRPr>
          </a:p>
        </p:txBody>
      </p:sp>
      <p:sp>
        <p:nvSpPr>
          <p:cNvPr id="8" name="Google Shape;400;p33">
            <a:extLst>
              <a:ext uri="{FF2B5EF4-FFF2-40B4-BE49-F238E27FC236}">
                <a16:creationId xmlns:a16="http://schemas.microsoft.com/office/drawing/2014/main" id="{C0E1434F-2E20-C475-27B1-DCCF81888B86}"/>
              </a:ext>
            </a:extLst>
          </p:cNvPr>
          <p:cNvSpPr txBox="1"/>
          <p:nvPr/>
        </p:nvSpPr>
        <p:spPr>
          <a:xfrm>
            <a:off x="3082400" y="5396325"/>
            <a:ext cx="6494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700" b="1" i="0" u="none" strike="noStrike" cap="none">
                <a:solidFill>
                  <a:schemeClr val="dk1"/>
                </a:solidFill>
                <a:latin typeface="Alexandria"/>
                <a:ea typeface="Alexandria"/>
                <a:cs typeface="Alexandria"/>
                <a:sym typeface="Alexandria"/>
              </a:rPr>
              <a:t>Could </a:t>
            </a:r>
            <a:r>
              <a:rPr lang="en-US" sz="1700" b="1" i="0" u="none" strike="noStrike" cap="none">
                <a:solidFill>
                  <a:srgbClr val="4078F2"/>
                </a:solidFill>
                <a:latin typeface="Alexandria"/>
                <a:ea typeface="Alexandria"/>
                <a:cs typeface="Alexandria"/>
                <a:sym typeface="Alexandria"/>
              </a:rPr>
              <a:t>Take Months </a:t>
            </a:r>
            <a:r>
              <a:rPr lang="en-US" sz="1700" b="1" i="0" u="none" strike="noStrike" cap="none">
                <a:solidFill>
                  <a:schemeClr val="dk1"/>
                </a:solidFill>
                <a:latin typeface="Alexandria"/>
                <a:ea typeface="Alexandria"/>
                <a:cs typeface="Alexandria"/>
                <a:sym typeface="Alexandria"/>
              </a:rPr>
              <a:t>to Build Pre Late 2022</a:t>
            </a:r>
            <a:endParaRPr sz="1700" b="1" i="0" u="none" strike="noStrike" cap="none">
              <a:solidFill>
                <a:schemeClr val="dk1"/>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rgbClr val="000000"/>
              </a:solidFill>
              <a:latin typeface="Alexandria"/>
              <a:ea typeface="Alexandria"/>
              <a:cs typeface="Alexandria"/>
              <a:sym typeface="Alexandria"/>
            </a:endParaRPr>
          </a:p>
        </p:txBody>
      </p:sp>
      <p:sp>
        <p:nvSpPr>
          <p:cNvPr id="9" name="Google Shape;401;p33">
            <a:extLst>
              <a:ext uri="{FF2B5EF4-FFF2-40B4-BE49-F238E27FC236}">
                <a16:creationId xmlns:a16="http://schemas.microsoft.com/office/drawing/2014/main" id="{2C6BC369-E8DF-B5D8-295E-9A06A67B9079}"/>
              </a:ext>
            </a:extLst>
          </p:cNvPr>
          <p:cNvSpPr txBox="1"/>
          <p:nvPr/>
        </p:nvSpPr>
        <p:spPr>
          <a:xfrm>
            <a:off x="1262250" y="6045600"/>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Data Collection</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sp>
        <p:nvSpPr>
          <p:cNvPr id="10" name="Google Shape;402;p33">
            <a:extLst>
              <a:ext uri="{FF2B5EF4-FFF2-40B4-BE49-F238E27FC236}">
                <a16:creationId xmlns:a16="http://schemas.microsoft.com/office/drawing/2014/main" id="{94A09EBA-D146-C634-BAC7-96498CDF6928}"/>
              </a:ext>
            </a:extLst>
          </p:cNvPr>
          <p:cNvSpPr txBox="1"/>
          <p:nvPr/>
        </p:nvSpPr>
        <p:spPr>
          <a:xfrm>
            <a:off x="3146175" y="6198000"/>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Labeling</a:t>
            </a:r>
            <a:endParaRPr sz="1700" b="1" i="0" u="none" strike="noStrike" cap="none">
              <a:solidFill>
                <a:schemeClr val="dk2"/>
              </a:solidFill>
              <a:latin typeface="Alexandria"/>
              <a:ea typeface="Alexandria"/>
              <a:cs typeface="Alexandria"/>
              <a:sym typeface="Alexandria"/>
            </a:endParaRPr>
          </a:p>
        </p:txBody>
      </p:sp>
      <p:sp>
        <p:nvSpPr>
          <p:cNvPr id="11" name="Google Shape;403;p33">
            <a:extLst>
              <a:ext uri="{FF2B5EF4-FFF2-40B4-BE49-F238E27FC236}">
                <a16:creationId xmlns:a16="http://schemas.microsoft.com/office/drawing/2014/main" id="{8611C1C6-9BB6-F515-214B-74467AF34AD7}"/>
              </a:ext>
            </a:extLst>
          </p:cNvPr>
          <p:cNvSpPr txBox="1"/>
          <p:nvPr/>
        </p:nvSpPr>
        <p:spPr>
          <a:xfrm>
            <a:off x="5037575" y="6045600"/>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Training</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sp>
        <p:nvSpPr>
          <p:cNvPr id="12" name="Google Shape;404;p33">
            <a:extLst>
              <a:ext uri="{FF2B5EF4-FFF2-40B4-BE49-F238E27FC236}">
                <a16:creationId xmlns:a16="http://schemas.microsoft.com/office/drawing/2014/main" id="{4C039100-03F4-62FD-13E4-0855EF42499E}"/>
              </a:ext>
            </a:extLst>
          </p:cNvPr>
          <p:cNvSpPr txBox="1"/>
          <p:nvPr/>
        </p:nvSpPr>
        <p:spPr>
          <a:xfrm>
            <a:off x="7109350" y="6197988"/>
            <a:ext cx="30888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Tuning</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sp>
        <p:nvSpPr>
          <p:cNvPr id="13" name="Google Shape;405;p33">
            <a:extLst>
              <a:ext uri="{FF2B5EF4-FFF2-40B4-BE49-F238E27FC236}">
                <a16:creationId xmlns:a16="http://schemas.microsoft.com/office/drawing/2014/main" id="{8802673B-E9D7-F933-015A-CD55299723AA}"/>
              </a:ext>
            </a:extLst>
          </p:cNvPr>
          <p:cNvSpPr txBox="1"/>
          <p:nvPr/>
        </p:nvSpPr>
        <p:spPr>
          <a:xfrm>
            <a:off x="9143100" y="5857600"/>
            <a:ext cx="2210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dk2"/>
                </a:solidFill>
                <a:latin typeface="Alexandria"/>
                <a:ea typeface="Alexandria"/>
                <a:cs typeface="Alexandria"/>
                <a:sym typeface="Alexandria"/>
              </a:rPr>
              <a:t>...</a:t>
            </a:r>
            <a:endParaRPr sz="1700" b="1" i="0" u="none" strike="noStrike" cap="none">
              <a:solidFill>
                <a:schemeClr val="dk2"/>
              </a:solidFill>
              <a:latin typeface="Alexandria"/>
              <a:ea typeface="Alexandria"/>
              <a:cs typeface="Alexandria"/>
              <a:sym typeface="Alexandria"/>
            </a:endParaRP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a:solidFill>
                <a:schemeClr val="dk2"/>
              </a:solidFill>
              <a:latin typeface="Alexandria"/>
              <a:ea typeface="Alexandria"/>
              <a:cs typeface="Alexandria"/>
              <a:sym typeface="Alexandria"/>
            </a:endParaRPr>
          </a:p>
        </p:txBody>
      </p:sp>
      <p:cxnSp>
        <p:nvCxnSpPr>
          <p:cNvPr id="14" name="Google Shape;406;p33">
            <a:extLst>
              <a:ext uri="{FF2B5EF4-FFF2-40B4-BE49-F238E27FC236}">
                <a16:creationId xmlns:a16="http://schemas.microsoft.com/office/drawing/2014/main" id="{92283E47-5629-12F0-044E-40C2AE1789E7}"/>
              </a:ext>
            </a:extLst>
          </p:cNvPr>
          <p:cNvCxnSpPr/>
          <p:nvPr/>
        </p:nvCxnSpPr>
        <p:spPr>
          <a:xfrm>
            <a:off x="3640500" y="6376450"/>
            <a:ext cx="554700" cy="72300"/>
          </a:xfrm>
          <a:prstGeom prst="straightConnector1">
            <a:avLst/>
          </a:prstGeom>
          <a:noFill/>
          <a:ln w="9525" cap="flat" cmpd="sng">
            <a:solidFill>
              <a:schemeClr val="dk2"/>
            </a:solidFill>
            <a:prstDash val="solid"/>
            <a:round/>
            <a:headEnd type="none" w="sm" len="sm"/>
            <a:tailEnd type="triangle" w="med" len="med"/>
          </a:ln>
        </p:spPr>
      </p:cxnSp>
      <p:cxnSp>
        <p:nvCxnSpPr>
          <p:cNvPr id="15" name="Google Shape;407;p33">
            <a:extLst>
              <a:ext uri="{FF2B5EF4-FFF2-40B4-BE49-F238E27FC236}">
                <a16:creationId xmlns:a16="http://schemas.microsoft.com/office/drawing/2014/main" id="{2D43D165-073B-91BD-2B0D-CEC398F70C25}"/>
              </a:ext>
            </a:extLst>
          </p:cNvPr>
          <p:cNvCxnSpPr/>
          <p:nvPr/>
        </p:nvCxnSpPr>
        <p:spPr>
          <a:xfrm rot="10800000" flipH="1">
            <a:off x="5207700" y="6283750"/>
            <a:ext cx="933900" cy="175800"/>
          </a:xfrm>
          <a:prstGeom prst="straightConnector1">
            <a:avLst/>
          </a:prstGeom>
          <a:noFill/>
          <a:ln w="9525" cap="flat" cmpd="sng">
            <a:solidFill>
              <a:schemeClr val="dk2"/>
            </a:solidFill>
            <a:prstDash val="solid"/>
            <a:round/>
            <a:headEnd type="none" w="sm" len="sm"/>
            <a:tailEnd type="triangle" w="med" len="med"/>
          </a:ln>
        </p:spPr>
      </p:cxnSp>
      <p:cxnSp>
        <p:nvCxnSpPr>
          <p:cNvPr id="16" name="Google Shape;408;p33">
            <a:extLst>
              <a:ext uri="{FF2B5EF4-FFF2-40B4-BE49-F238E27FC236}">
                <a16:creationId xmlns:a16="http://schemas.microsoft.com/office/drawing/2014/main" id="{E57EFDC0-0CBA-34EB-6384-A48C11B1A516}"/>
              </a:ext>
            </a:extLst>
          </p:cNvPr>
          <p:cNvCxnSpPr/>
          <p:nvPr/>
        </p:nvCxnSpPr>
        <p:spPr>
          <a:xfrm>
            <a:off x="7094200" y="6311575"/>
            <a:ext cx="1137600" cy="111000"/>
          </a:xfrm>
          <a:prstGeom prst="straightConnector1">
            <a:avLst/>
          </a:prstGeom>
          <a:noFill/>
          <a:ln w="9525" cap="flat" cmpd="sng">
            <a:solidFill>
              <a:schemeClr val="dk2"/>
            </a:solidFill>
            <a:prstDash val="solid"/>
            <a:round/>
            <a:headEnd type="none" w="sm" len="sm"/>
            <a:tailEnd type="triangle" w="med" len="med"/>
          </a:ln>
        </p:spPr>
      </p:cxnSp>
      <p:cxnSp>
        <p:nvCxnSpPr>
          <p:cNvPr id="17" name="Google Shape;409;p33">
            <a:extLst>
              <a:ext uri="{FF2B5EF4-FFF2-40B4-BE49-F238E27FC236}">
                <a16:creationId xmlns:a16="http://schemas.microsoft.com/office/drawing/2014/main" id="{40C30FF2-E5A4-E920-5273-268E77BF1DC9}"/>
              </a:ext>
            </a:extLst>
          </p:cNvPr>
          <p:cNvCxnSpPr/>
          <p:nvPr/>
        </p:nvCxnSpPr>
        <p:spPr>
          <a:xfrm rot="10800000" flipH="1">
            <a:off x="9110175" y="6172800"/>
            <a:ext cx="1054200" cy="277500"/>
          </a:xfrm>
          <a:prstGeom prst="straightConnector1">
            <a:avLst/>
          </a:prstGeom>
          <a:noFill/>
          <a:ln w="952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1451415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Now: </a:t>
            </a:r>
            <a:r>
              <a:rPr lang="en" b="1" dirty="0">
                <a:solidFill>
                  <a:srgbClr val="0070C0"/>
                </a:solidFill>
                <a:latin typeface="Poppins" pitchFamily="2" charset="77"/>
                <a:cs typeface="Poppins" pitchFamily="2" charset="77"/>
              </a:rPr>
              <a:t>&lt;10 Lines of Code</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16;p34">
            <a:extLst>
              <a:ext uri="{FF2B5EF4-FFF2-40B4-BE49-F238E27FC236}">
                <a16:creationId xmlns:a16="http://schemas.microsoft.com/office/drawing/2014/main" id="{B3905305-74BD-9AB1-CA39-55AEE5B22E76}"/>
              </a:ext>
            </a:extLst>
          </p:cNvPr>
          <p:cNvSpPr txBox="1"/>
          <p:nvPr/>
        </p:nvSpPr>
        <p:spPr>
          <a:xfrm>
            <a:off x="2848650" y="5984025"/>
            <a:ext cx="6494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rgbClr val="000000"/>
                </a:solidFill>
                <a:latin typeface="Alexandria"/>
                <a:ea typeface="Alexandria"/>
                <a:cs typeface="Alexandria"/>
                <a:sym typeface="Alexandria"/>
              </a:rPr>
              <a:t>Now It </a:t>
            </a:r>
            <a:r>
              <a:rPr lang="en-US" sz="1700" b="1" i="0" u="none" strike="noStrike" cap="none">
                <a:solidFill>
                  <a:srgbClr val="4078F2"/>
                </a:solidFill>
                <a:latin typeface="Alexandria"/>
                <a:ea typeface="Alexandria"/>
                <a:cs typeface="Alexandria"/>
                <a:sym typeface="Alexandria"/>
              </a:rPr>
              <a:t>Takes &lt;10 Lines of Code</a:t>
            </a:r>
            <a:endParaRPr sz="1700" b="1" i="0" u="none" strike="noStrike" cap="none">
              <a:solidFill>
                <a:srgbClr val="4078F2"/>
              </a:solidFill>
              <a:latin typeface="Alexandria"/>
              <a:ea typeface="Alexandria"/>
              <a:cs typeface="Alexandria"/>
              <a:sym typeface="Alexandria"/>
            </a:endParaRPr>
          </a:p>
        </p:txBody>
      </p:sp>
      <p:sp>
        <p:nvSpPr>
          <p:cNvPr id="18" name="Google Shape;417;p34">
            <a:extLst>
              <a:ext uri="{FF2B5EF4-FFF2-40B4-BE49-F238E27FC236}">
                <a16:creationId xmlns:a16="http://schemas.microsoft.com/office/drawing/2014/main" id="{92408C54-C594-505C-17E8-32696308FC29}"/>
              </a:ext>
            </a:extLst>
          </p:cNvPr>
          <p:cNvSpPr txBox="1"/>
          <p:nvPr/>
        </p:nvSpPr>
        <p:spPr>
          <a:xfrm>
            <a:off x="850900" y="1159375"/>
            <a:ext cx="7099200" cy="5759239"/>
          </a:xfrm>
          <a:prstGeom prst="rect">
            <a:avLst/>
          </a:prstGeom>
          <a:solidFill>
            <a:srgbClr val="FAFAFA"/>
          </a:solid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050"/>
              <a:buFont typeface="Arial"/>
              <a:buNone/>
            </a:pPr>
            <a:r>
              <a:rPr lang="en-US" sz="1050" b="1" i="1" u="none" strike="noStrike" cap="none" dirty="0">
                <a:solidFill>
                  <a:srgbClr val="A0A1A7"/>
                </a:solidFill>
                <a:highlight>
                  <a:srgbClr val="FAFAFA"/>
                </a:highlight>
                <a:latin typeface="Courier New"/>
                <a:ea typeface="Courier New"/>
                <a:cs typeface="Courier New"/>
                <a:sym typeface="Courier New"/>
              </a:rPr>
              <a:t># 1. import </a:t>
            </a:r>
            <a:r>
              <a:rPr lang="en-US" sz="1050" b="1" i="1" u="none" strike="noStrike" cap="none" dirty="0" err="1">
                <a:solidFill>
                  <a:srgbClr val="A0A1A7"/>
                </a:solidFill>
                <a:highlight>
                  <a:srgbClr val="FAFAFA"/>
                </a:highlight>
                <a:latin typeface="Courier New"/>
                <a:ea typeface="Courier New"/>
                <a:cs typeface="Courier New"/>
                <a:sym typeface="Courier New"/>
              </a:rPr>
              <a:t>OpenAI</a:t>
            </a:r>
            <a:r>
              <a:rPr lang="en-US" sz="1050" b="1" i="1" u="none" strike="noStrike" cap="none" dirty="0">
                <a:solidFill>
                  <a:srgbClr val="A0A1A7"/>
                </a:solidFill>
                <a:highlight>
                  <a:srgbClr val="FAFAFA"/>
                </a:highlight>
                <a:latin typeface="Courier New"/>
                <a:ea typeface="Courier New"/>
                <a:cs typeface="Courier New"/>
                <a:sym typeface="Courier New"/>
              </a:rPr>
              <a:t> package</a:t>
            </a:r>
            <a:endParaRPr lang="en-US" sz="1050" b="1" i="0" u="none" strike="noStrike" cap="none" dirty="0">
              <a:solidFill>
                <a:srgbClr val="A626A4"/>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A626A4"/>
                </a:solidFill>
                <a:highlight>
                  <a:srgbClr val="FAFAFA"/>
                </a:highlight>
                <a:latin typeface="Courier New"/>
                <a:ea typeface="Courier New"/>
                <a:cs typeface="Courier New"/>
                <a:sym typeface="Courier New"/>
              </a:rPr>
              <a:t>import</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383A42"/>
                </a:solidFill>
                <a:highlight>
                  <a:srgbClr val="FAFAFA"/>
                </a:highlight>
                <a:latin typeface="Courier New"/>
                <a:ea typeface="Courier New"/>
                <a:cs typeface="Courier New"/>
                <a:sym typeface="Courier New"/>
              </a:rPr>
              <a:t>openai</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endParaRPr lang="en-US" sz="1050" b="1" i="0" u="none" strike="noStrike" cap="none" dirty="0">
              <a:solidFill>
                <a:srgbClr val="383A42"/>
              </a:solidFill>
              <a:highlight>
                <a:srgbClr val="FAFAFA"/>
              </a:highlight>
              <a:latin typeface="Courier New"/>
              <a:ea typeface="Courier New"/>
              <a:cs typeface="Courier New"/>
              <a:sym typeface="Courier New"/>
            </a:endParaRPr>
          </a:p>
          <a:p>
            <a:pPr>
              <a:lnSpc>
                <a:spcPct val="150000"/>
              </a:lnSpc>
              <a:buClr>
                <a:srgbClr val="000000"/>
              </a:buClr>
              <a:buSzPts val="1050"/>
            </a:pPr>
            <a:r>
              <a:rPr lang="en-US" sz="1050" b="1" i="1" u="none" strike="noStrike" cap="none" dirty="0">
                <a:solidFill>
                  <a:srgbClr val="A0A1A7"/>
                </a:solidFill>
                <a:highlight>
                  <a:srgbClr val="FAFAFA"/>
                </a:highlight>
                <a:latin typeface="Courier New"/>
                <a:ea typeface="Courier New"/>
                <a:cs typeface="Courier New"/>
                <a:sym typeface="Courier New"/>
              </a:rPr>
              <a:t># 2. Set your key (it costs to use their LLM)</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err="1">
                <a:solidFill>
                  <a:srgbClr val="383A42"/>
                </a:solidFill>
                <a:highlight>
                  <a:srgbClr val="FAFAFA"/>
                </a:highlight>
                <a:latin typeface="Courier New"/>
                <a:ea typeface="Courier New"/>
                <a:cs typeface="Courier New"/>
                <a:sym typeface="Courier New"/>
              </a:rPr>
              <a:t>openai.api_key</a:t>
            </a:r>
            <a:r>
              <a:rPr lang="en-US" sz="1050" b="1" i="0" u="none" strike="noStrike" cap="none" dirty="0">
                <a:solidFill>
                  <a:srgbClr val="383A42"/>
                </a:solidFill>
                <a:highlight>
                  <a:srgbClr val="FAFAFA"/>
                </a:highlight>
                <a:latin typeface="Courier New"/>
                <a:ea typeface="Courier New"/>
                <a:cs typeface="Courier New"/>
                <a:sym typeface="Courier New"/>
              </a:rPr>
              <a:t> = </a:t>
            </a:r>
            <a:r>
              <a:rPr lang="en-US" sz="1050" b="1" i="0" u="none" strike="noStrike" cap="none" dirty="0">
                <a:solidFill>
                  <a:srgbClr val="50A14F"/>
                </a:solidFill>
                <a:highlight>
                  <a:srgbClr val="FAFAFA"/>
                </a:highlight>
                <a:latin typeface="Courier New"/>
                <a:ea typeface="Courier New"/>
                <a:cs typeface="Courier New"/>
                <a:sym typeface="Courier New"/>
              </a:rPr>
              <a:t>‘CMP20202736137324'</a:t>
            </a:r>
            <a:r>
              <a:rPr lang="en-US" sz="1050" b="1" i="0" u="none" strike="noStrike" cap="none" dirty="0">
                <a:solidFill>
                  <a:srgbClr val="383A42"/>
                </a:solidFill>
                <a:highlight>
                  <a:srgbClr val="FAFAFA"/>
                </a:highlight>
                <a:latin typeface="Courier New"/>
                <a:ea typeface="Courier New"/>
                <a:cs typeface="Courier New"/>
                <a:sym typeface="Courier New"/>
              </a:rPr>
              <a:t>   </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A626A4"/>
                </a:solidFill>
                <a:highlight>
                  <a:srgbClr val="FAFAFA"/>
                </a:highlight>
                <a:latin typeface="Courier New"/>
                <a:ea typeface="Courier New"/>
                <a:cs typeface="Courier New"/>
                <a:sym typeface="Courier New"/>
              </a:rPr>
              <a:t>def</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4078F2"/>
                </a:solidFill>
                <a:highlight>
                  <a:srgbClr val="FAFAFA"/>
                </a:highlight>
                <a:latin typeface="Courier New"/>
                <a:ea typeface="Courier New"/>
                <a:cs typeface="Courier New"/>
                <a:sym typeface="Courier New"/>
              </a:rPr>
              <a:t>grammar_check</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text</a:t>
            </a:r>
            <a:r>
              <a:rPr lang="en-US" sz="1050" b="1" i="0" u="none" strike="noStrike" cap="none" dirty="0">
                <a:solidFill>
                  <a:srgbClr val="383A42"/>
                </a:solidFill>
                <a:highlight>
                  <a:srgbClr val="FAFAFA"/>
                </a:highlight>
                <a:latin typeface="Courier New"/>
                <a:ea typeface="Courier New"/>
                <a:cs typeface="Courier New"/>
                <a:sym typeface="Courier New"/>
              </a:rPr>
              <a:t>):</a:t>
            </a:r>
          </a:p>
          <a:p>
            <a:pPr>
              <a:lnSpc>
                <a:spcPct val="150000"/>
              </a:lnSpc>
              <a:buClr>
                <a:srgbClr val="000000"/>
              </a:buClr>
              <a:buSzPts val="1050"/>
            </a:pPr>
            <a:r>
              <a:rPr lang="en-US" sz="1050" b="1" i="1" dirty="0">
                <a:solidFill>
                  <a:srgbClr val="A0A1A7"/>
                </a:solidFill>
                <a:highlight>
                  <a:srgbClr val="FAFAFA"/>
                </a:highlight>
                <a:latin typeface="Courier New"/>
                <a:ea typeface="Courier New"/>
                <a:cs typeface="Courier New"/>
                <a:sym typeface="Courier New"/>
              </a:rPr>
              <a:t>   </a:t>
            </a:r>
            <a:r>
              <a:rPr lang="en-US" sz="1050" b="1" i="1" u="none" strike="noStrike" cap="none" dirty="0">
                <a:solidFill>
                  <a:srgbClr val="A0A1A7"/>
                </a:solidFill>
                <a:highlight>
                  <a:srgbClr val="FAFAFA"/>
                </a:highlight>
                <a:latin typeface="Courier New"/>
                <a:ea typeface="Courier New"/>
                <a:cs typeface="Courier New"/>
                <a:sym typeface="Courier New"/>
              </a:rPr>
              <a:t># </a:t>
            </a:r>
            <a:r>
              <a:rPr lang="en-US" sz="1050" b="1" i="1" dirty="0">
                <a:solidFill>
                  <a:srgbClr val="A0A1A7"/>
                </a:solidFill>
                <a:highlight>
                  <a:srgbClr val="FAFAFA"/>
                </a:highlight>
                <a:latin typeface="Courier New"/>
                <a:ea typeface="Courier New"/>
                <a:cs typeface="Courier New"/>
                <a:sym typeface="Courier New"/>
              </a:rPr>
              <a:t>3</a:t>
            </a:r>
            <a:r>
              <a:rPr lang="en-US" sz="1050" b="1" i="1" u="none" strike="noStrike" cap="none" dirty="0">
                <a:solidFill>
                  <a:srgbClr val="A0A1A7"/>
                </a:solidFill>
                <a:highlight>
                  <a:srgbClr val="FAFAFA"/>
                </a:highlight>
                <a:latin typeface="Courier New"/>
                <a:ea typeface="Courier New"/>
                <a:cs typeface="Courier New"/>
                <a:sym typeface="Courier New"/>
              </a:rPr>
              <a:t>. Make your prompt template</a:t>
            </a:r>
            <a:endParaRPr lang="en-US"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383A42"/>
                </a:solidFill>
                <a:highlight>
                  <a:srgbClr val="FAFAFA"/>
                </a:highlight>
                <a:latin typeface="Courier New"/>
                <a:ea typeface="Courier New"/>
                <a:cs typeface="Courier New"/>
                <a:sym typeface="Courier New"/>
              </a:rPr>
              <a:t>prompt_template</a:t>
            </a:r>
            <a:r>
              <a:rPr lang="en-US" sz="1050" b="1" i="0" u="none" strike="noStrike" cap="none" dirty="0">
                <a:solidFill>
                  <a:srgbClr val="383A42"/>
                </a:solidFill>
                <a:highlight>
                  <a:srgbClr val="FAFAFA"/>
                </a:highlight>
                <a:latin typeface="Courier New"/>
                <a:ea typeface="Courier New"/>
                <a:cs typeface="Courier New"/>
                <a:sym typeface="Courier New"/>
              </a:rPr>
              <a:t> = \</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A626A4"/>
                </a:solidFill>
                <a:highlight>
                  <a:srgbClr val="FAFAFA"/>
                </a:highlight>
                <a:latin typeface="Courier New"/>
                <a:ea typeface="Courier New"/>
                <a:cs typeface="Courier New"/>
                <a:sym typeface="Courier New"/>
              </a:rPr>
              <a:t>f</a:t>
            </a:r>
            <a:r>
              <a:rPr lang="en-US" sz="1050" b="1" i="0" u="none" strike="noStrike" cap="none" dirty="0" err="1">
                <a:solidFill>
                  <a:srgbClr val="50A14F"/>
                </a:solidFill>
                <a:highlight>
                  <a:srgbClr val="FAFAFA"/>
                </a:highlight>
                <a:latin typeface="Courier New"/>
                <a:ea typeface="Courier New"/>
                <a:cs typeface="Courier New"/>
                <a:sym typeface="Courier New"/>
              </a:rPr>
              <a:t>"""Given</a:t>
            </a:r>
            <a:r>
              <a:rPr lang="en-US" sz="1050" b="1" i="0" u="none" strike="noStrike" cap="none" dirty="0">
                <a:solidFill>
                  <a:srgbClr val="50A14F"/>
                </a:solidFill>
                <a:highlight>
                  <a:srgbClr val="FAFAFA"/>
                </a:highlight>
                <a:latin typeface="Courier New"/>
                <a:ea typeface="Courier New"/>
                <a:cs typeface="Courier New"/>
                <a:sym typeface="Courier New"/>
              </a:rPr>
              <a:t> the following text, return a </a:t>
            </a:r>
            <a:r>
              <a:rPr lang="en-US" sz="1050" b="1" i="0" u="none" strike="noStrike" cap="none" dirty="0" err="1">
                <a:solidFill>
                  <a:srgbClr val="50A14F"/>
                </a:solidFill>
                <a:highlight>
                  <a:srgbClr val="FAFAFA"/>
                </a:highlight>
                <a:latin typeface="Courier New"/>
                <a:ea typeface="Courier New"/>
                <a:cs typeface="Courier New"/>
                <a:sym typeface="Courier New"/>
              </a:rPr>
              <a:t>json</a:t>
            </a:r>
            <a:r>
              <a:rPr lang="en-US" sz="1050" b="1" i="0" u="none" strike="noStrike" cap="none" dirty="0">
                <a:solidFill>
                  <a:srgbClr val="50A14F"/>
                </a:solidFill>
                <a:highlight>
                  <a:srgbClr val="FAFAFA"/>
                </a:highlight>
                <a:latin typeface="Courier New"/>
                <a:ea typeface="Courier New"/>
                <a:cs typeface="Courier New"/>
                <a:sym typeface="Courier New"/>
              </a:rPr>
              <a:t> file that maps </a:t>
            </a:r>
            <a:r>
              <a:rPr lang="en-US" sz="1050" b="1" i="0" u="none" strike="noStrike" cap="none" dirty="0">
                <a:solidFill>
                  <a:srgbClr val="986801"/>
                </a:solidFill>
                <a:highlight>
                  <a:srgbClr val="FAFAFA"/>
                </a:highlight>
                <a:latin typeface="Courier New"/>
                <a:ea typeface="Courier New"/>
                <a:cs typeface="Courier New"/>
                <a:sym typeface="Courier New"/>
              </a:rPr>
              <a:t>\</a:t>
            </a:r>
            <a:endParaRPr sz="1050" b="1" i="0" u="none" strike="noStrike" cap="none" dirty="0">
              <a:solidFill>
                <a:srgbClr val="986801"/>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           each grammatical error in the text (given by its index) to </a:t>
            </a:r>
            <a:r>
              <a:rPr lang="en-US" sz="1050" b="1" i="0" u="none" strike="noStrike" cap="none" dirty="0">
                <a:solidFill>
                  <a:srgbClr val="986801"/>
                </a:solidFill>
                <a:highlight>
                  <a:srgbClr val="FAFAFA"/>
                </a:highlight>
                <a:latin typeface="Courier New"/>
                <a:ea typeface="Courier New"/>
                <a:cs typeface="Courier New"/>
                <a:sym typeface="Courier New"/>
              </a:rPr>
              <a:t>\</a:t>
            </a:r>
            <a:endParaRPr sz="1050" b="1" i="0" u="none" strike="noStrike" cap="none" dirty="0">
              <a:solidFill>
                <a:srgbClr val="50A14F"/>
              </a:solidFill>
              <a:highlight>
                <a:srgbClr val="FAFAFA"/>
              </a:highlight>
              <a:latin typeface="Courier New"/>
              <a:ea typeface="Courier New"/>
              <a:cs typeface="Courier New"/>
              <a:sym typeface="Courier New"/>
            </a:endParaRPr>
          </a:p>
          <a:p>
            <a:pPr marL="457200" marR="0" lvl="0" indent="457200" algn="l" rtl="0">
              <a:lnSpc>
                <a:spcPct val="150000"/>
              </a:lnSpc>
              <a:spcBef>
                <a:spcPts val="0"/>
              </a:spcBef>
              <a:spcAft>
                <a:spcPts val="0"/>
              </a:spcAft>
              <a:buClr>
                <a:schemeClr val="dk1"/>
              </a:buClr>
              <a:buSzPts val="110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its correction: </a:t>
            </a:r>
            <a:r>
              <a:rPr lang="en-US" sz="1050" b="1" i="0" u="none" strike="noStrike" cap="none" dirty="0">
                <a:solidFill>
                  <a:srgbClr val="986801"/>
                </a:solidFill>
                <a:highlight>
                  <a:srgbClr val="FAFAFA"/>
                </a:highlight>
                <a:latin typeface="Courier New"/>
                <a:ea typeface="Courier New"/>
                <a:cs typeface="Courier New"/>
                <a:sym typeface="Courier New"/>
              </a:rPr>
              <a:t>{</a:t>
            </a:r>
            <a:r>
              <a:rPr lang="en-US" sz="1050" b="1" i="0" u="none" strike="noStrike" cap="none" dirty="0">
                <a:solidFill>
                  <a:srgbClr val="383A42"/>
                </a:solidFill>
                <a:highlight>
                  <a:srgbClr val="FAFAFA"/>
                </a:highlight>
                <a:latin typeface="Courier New"/>
                <a:ea typeface="Courier New"/>
                <a:cs typeface="Courier New"/>
                <a:sym typeface="Courier New"/>
              </a:rPr>
              <a:t>text</a:t>
            </a:r>
            <a:r>
              <a:rPr lang="en-US" sz="1050" b="1" i="0" u="none" strike="noStrike" cap="none" dirty="0">
                <a:solidFill>
                  <a:srgbClr val="986801"/>
                </a:solidFill>
                <a:highlight>
                  <a:srgbClr val="FAFAFA"/>
                </a:highlight>
                <a:latin typeface="Courier New"/>
                <a:ea typeface="Courier New"/>
                <a:cs typeface="Courier New"/>
                <a:sym typeface="Courier New"/>
              </a:rPr>
              <a:t>}</a:t>
            </a:r>
            <a:r>
              <a:rPr lang="en-US" sz="1050" b="1" i="0" u="none" strike="noStrike" cap="none" dirty="0">
                <a:solidFill>
                  <a:srgbClr val="50A14F"/>
                </a:solidFill>
                <a:highlight>
                  <a:srgbClr val="FAFAFA"/>
                </a:highlight>
                <a:latin typeface="Courier New"/>
                <a:ea typeface="Courier New"/>
                <a:cs typeface="Courier New"/>
                <a:sym typeface="Courier New"/>
              </a:rPr>
              <a:t>"""</a:t>
            </a:r>
            <a:endParaRPr sz="1050" b="1" i="0" u="none" strike="noStrike" cap="none" dirty="0">
              <a:solidFill>
                <a:srgbClr val="50A14F"/>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   </a:t>
            </a:r>
            <a:r>
              <a:rPr lang="en-US" sz="1050" b="1" i="1" u="none" strike="noStrike" cap="none" dirty="0">
                <a:solidFill>
                  <a:srgbClr val="A0A1A7"/>
                </a:solidFill>
                <a:highlight>
                  <a:srgbClr val="FAFAFA"/>
                </a:highlight>
                <a:latin typeface="Courier New"/>
                <a:ea typeface="Courier New"/>
                <a:cs typeface="Courier New"/>
                <a:sym typeface="Courier New"/>
              </a:rPr>
              <a:t># 4. Given text from front-end, pass it to </a:t>
            </a:r>
            <a:r>
              <a:rPr lang="en-US" sz="1050" b="1" i="1" u="none" strike="noStrike" cap="none" dirty="0" err="1">
                <a:solidFill>
                  <a:srgbClr val="A0A1A7"/>
                </a:solidFill>
                <a:highlight>
                  <a:srgbClr val="FAFAFA"/>
                </a:highlight>
                <a:latin typeface="Courier New"/>
                <a:ea typeface="Courier New"/>
                <a:cs typeface="Courier New"/>
                <a:sym typeface="Courier New"/>
              </a:rPr>
              <a:t>OpenAI</a:t>
            </a:r>
            <a:endParaRPr sz="1050" b="1" i="0" u="none" strike="noStrike" cap="none" dirty="0">
              <a:solidFill>
                <a:srgbClr val="50A14F"/>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response = </a:t>
            </a:r>
            <a:r>
              <a:rPr lang="en-US" sz="1050" b="1" i="0" u="none" strike="noStrike" cap="none" dirty="0" err="1">
                <a:solidFill>
                  <a:srgbClr val="383A42"/>
                </a:solidFill>
                <a:highlight>
                  <a:srgbClr val="FAFAFA"/>
                </a:highlight>
                <a:latin typeface="Courier New"/>
                <a:ea typeface="Courier New"/>
                <a:cs typeface="Courier New"/>
                <a:sym typeface="Courier New"/>
              </a:rPr>
              <a:t>openai.Completion.create</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986801"/>
                </a:solidFill>
                <a:highlight>
                  <a:srgbClr val="FAFAFA"/>
                </a:highlight>
                <a:latin typeface="Courier New"/>
                <a:ea typeface="Courier New"/>
                <a:cs typeface="Courier New"/>
                <a:sym typeface="Courier New"/>
              </a:rPr>
              <a:t>engine</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50A14F"/>
                </a:solidFill>
                <a:highlight>
                  <a:srgbClr val="FAFAFA"/>
                </a:highlight>
                <a:latin typeface="Courier New"/>
                <a:ea typeface="Courier New"/>
                <a:cs typeface="Courier New"/>
                <a:sym typeface="Courier New"/>
              </a:rPr>
              <a:t>"</a:t>
            </a:r>
            <a:r>
              <a:rPr lang="en-US" sz="1050" b="1" i="0" u="none" strike="noStrike" cap="none" dirty="0">
                <a:solidFill>
                  <a:srgbClr val="51A14F"/>
                </a:solidFill>
                <a:latin typeface="Courier New"/>
                <a:ea typeface="Courier New"/>
                <a:cs typeface="Courier New"/>
                <a:sym typeface="Courier New"/>
              </a:rPr>
              <a:t>gpt-3.5-turbo</a:t>
            </a:r>
            <a:r>
              <a:rPr lang="en-US" sz="1050" b="1" i="0" u="none" strike="noStrike" cap="none" dirty="0">
                <a:solidFill>
                  <a:srgbClr val="50A14F"/>
                </a:solidFill>
                <a:highlight>
                  <a:srgbClr val="FAFAFA"/>
                </a:highlight>
                <a:latin typeface="Courier New"/>
                <a:ea typeface="Courier New"/>
                <a:cs typeface="Courier New"/>
                <a:sym typeface="Courier New"/>
              </a:rPr>
              <a:t>"</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986801"/>
                </a:solidFill>
                <a:highlight>
                  <a:srgbClr val="FAFAFA"/>
                </a:highlight>
                <a:latin typeface="Courier New"/>
                <a:ea typeface="Courier New"/>
                <a:cs typeface="Courier New"/>
                <a:sym typeface="Courier New"/>
              </a:rPr>
              <a:t>prompt</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err="1">
                <a:solidFill>
                  <a:srgbClr val="383A42"/>
                </a:solidFill>
                <a:highlight>
                  <a:srgbClr val="FAFAFA"/>
                </a:highlight>
                <a:latin typeface="Courier New"/>
                <a:ea typeface="Courier New"/>
                <a:cs typeface="Courier New"/>
                <a:sym typeface="Courier New"/>
              </a:rPr>
              <a:t>prompt_template</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986801"/>
                </a:solidFill>
                <a:highlight>
                  <a:srgbClr val="FAFAFA"/>
                </a:highlight>
                <a:latin typeface="Courier New"/>
                <a:ea typeface="Courier New"/>
                <a:cs typeface="Courier New"/>
                <a:sym typeface="Courier New"/>
              </a:rPr>
              <a:t>max_tokens</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150</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temperature</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0.7</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986801"/>
                </a:solidFill>
                <a:highlight>
                  <a:srgbClr val="FAFAFA"/>
                </a:highlight>
                <a:latin typeface="Courier New"/>
                <a:ea typeface="Courier New"/>
                <a:cs typeface="Courier New"/>
                <a:sym typeface="Courier New"/>
              </a:rPr>
              <a:t>n</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1</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stop</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None</a:t>
            </a:r>
            <a:endParaRPr sz="1050" b="1" i="0" u="none" strike="noStrike" cap="none" dirty="0">
              <a:solidFill>
                <a:srgbClr val="986801"/>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50A14F"/>
                </a:solidFill>
                <a:highlight>
                  <a:srgbClr val="FAFAFA"/>
                </a:highlight>
                <a:latin typeface="Courier New"/>
                <a:ea typeface="Courier New"/>
                <a:cs typeface="Courier New"/>
                <a:sym typeface="Courier New"/>
              </a:rPr>
              <a:t> </a:t>
            </a:r>
            <a:r>
              <a:rPr lang="en-US" sz="1050" b="1" i="1" u="none" strike="noStrike" cap="none" dirty="0">
                <a:solidFill>
                  <a:srgbClr val="A0A1A7"/>
                </a:solidFill>
                <a:highlight>
                  <a:srgbClr val="FAFAFA"/>
                </a:highlight>
                <a:latin typeface="Courier New"/>
                <a:ea typeface="Courier New"/>
                <a:cs typeface="Courier New"/>
                <a:sym typeface="Courier New"/>
              </a:rPr>
              <a:t># 5. Return LLM response (after post-process it)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a:solidFill>
                  <a:srgbClr val="A626A4"/>
                </a:solidFill>
                <a:highlight>
                  <a:srgbClr val="FAFAFA"/>
                </a:highlight>
                <a:latin typeface="Courier New"/>
                <a:ea typeface="Courier New"/>
                <a:cs typeface="Courier New"/>
                <a:sym typeface="Courier New"/>
              </a:rPr>
              <a:t>return</a:t>
            </a:r>
            <a:r>
              <a:rPr lang="en-US" sz="1050" b="1" i="0" u="none" strike="noStrike" cap="none" dirty="0">
                <a:solidFill>
                  <a:srgbClr val="383A42"/>
                </a:solidFill>
                <a:highlight>
                  <a:srgbClr val="FAFAFA"/>
                </a:highlight>
                <a:latin typeface="Courier New"/>
                <a:ea typeface="Courier New"/>
                <a:cs typeface="Courier New"/>
                <a:sym typeface="Courier New"/>
              </a:rPr>
              <a:t> </a:t>
            </a:r>
            <a:r>
              <a:rPr lang="en-US" sz="1050" b="1" i="0" u="none" strike="noStrike" cap="none" dirty="0" err="1">
                <a:solidFill>
                  <a:srgbClr val="383A42"/>
                </a:solidFill>
                <a:highlight>
                  <a:srgbClr val="FAFAFA"/>
                </a:highlight>
                <a:latin typeface="Courier New"/>
                <a:ea typeface="Courier New"/>
                <a:cs typeface="Courier New"/>
                <a:sym typeface="Courier New"/>
              </a:rPr>
              <a:t>response.choices</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a:solidFill>
                  <a:srgbClr val="986801"/>
                </a:solidFill>
                <a:highlight>
                  <a:srgbClr val="FAFAFA"/>
                </a:highlight>
                <a:latin typeface="Courier New"/>
                <a:ea typeface="Courier New"/>
                <a:cs typeface="Courier New"/>
                <a:sym typeface="Courier New"/>
              </a:rPr>
              <a:t>0</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err="1">
                <a:solidFill>
                  <a:srgbClr val="383A42"/>
                </a:solidFill>
                <a:highlight>
                  <a:srgbClr val="FAFAFA"/>
                </a:highlight>
                <a:latin typeface="Courier New"/>
                <a:ea typeface="Courier New"/>
                <a:cs typeface="Courier New"/>
                <a:sym typeface="Courier New"/>
              </a:rPr>
              <a:t>text.strip</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1" u="none" strike="noStrike" cap="none" dirty="0">
                <a:solidFill>
                  <a:srgbClr val="A0A1A7"/>
                </a:solidFill>
                <a:highlight>
                  <a:srgbClr val="FAFAFA"/>
                </a:highlight>
                <a:latin typeface="Courier New"/>
                <a:ea typeface="Courier New"/>
                <a:cs typeface="Courier New"/>
                <a:sym typeface="Courier New"/>
              </a:rPr>
              <a:t># Example Demo</a:t>
            </a:r>
            <a:endParaRPr sz="1050" b="1" i="1" u="none" strike="noStrike" cap="none" dirty="0">
              <a:solidFill>
                <a:srgbClr val="A0A1A7"/>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err="1">
                <a:solidFill>
                  <a:srgbClr val="383A42"/>
                </a:solidFill>
                <a:highlight>
                  <a:srgbClr val="FAFAFA"/>
                </a:highlight>
                <a:latin typeface="Courier New"/>
                <a:ea typeface="Courier New"/>
                <a:cs typeface="Courier New"/>
                <a:sym typeface="Courier New"/>
              </a:rPr>
              <a:t>input_text</a:t>
            </a:r>
            <a:r>
              <a:rPr lang="en-US" sz="1050" b="1" i="0" u="none" strike="noStrike" cap="none" dirty="0">
                <a:solidFill>
                  <a:srgbClr val="383A42"/>
                </a:solidFill>
                <a:highlight>
                  <a:srgbClr val="FAFAFA"/>
                </a:highlight>
                <a:latin typeface="Courier New"/>
                <a:ea typeface="Courier New"/>
                <a:cs typeface="Courier New"/>
                <a:sym typeface="Courier New"/>
              </a:rPr>
              <a:t> = </a:t>
            </a:r>
            <a:r>
              <a:rPr lang="en-US" sz="1050" b="1" i="0" u="none" strike="noStrike" cap="none" dirty="0">
                <a:solidFill>
                  <a:srgbClr val="50A14F"/>
                </a:solidFill>
                <a:highlight>
                  <a:srgbClr val="FAFAFA"/>
                </a:highlight>
                <a:latin typeface="Courier New"/>
                <a:ea typeface="Courier New"/>
                <a:cs typeface="Courier New"/>
                <a:sym typeface="Courier New"/>
              </a:rPr>
              <a:t>"Your input text goes here."</a:t>
            </a:r>
            <a:endParaRPr sz="1050" b="1" i="0" u="none" strike="noStrike" cap="none" dirty="0">
              <a:solidFill>
                <a:srgbClr val="383A42"/>
              </a:solidFill>
              <a:highlight>
                <a:srgbClr val="FAFAFA"/>
              </a:highlight>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050"/>
              <a:buFont typeface="Arial"/>
              <a:buNone/>
            </a:pPr>
            <a:r>
              <a:rPr lang="en-US" sz="1050" b="1" i="0" u="none" strike="noStrike" cap="none" dirty="0">
                <a:solidFill>
                  <a:srgbClr val="383A42"/>
                </a:solidFill>
                <a:highlight>
                  <a:srgbClr val="FAFAFA"/>
                </a:highlight>
                <a:latin typeface="Courier New"/>
                <a:ea typeface="Courier New"/>
                <a:cs typeface="Courier New"/>
                <a:sym typeface="Courier New"/>
              </a:rPr>
              <a:t>result = </a:t>
            </a:r>
            <a:r>
              <a:rPr lang="en-US" sz="1050" b="1" i="0" u="none" strike="noStrike" cap="none" dirty="0" err="1">
                <a:solidFill>
                  <a:srgbClr val="383A42"/>
                </a:solidFill>
                <a:highlight>
                  <a:srgbClr val="FAFAFA"/>
                </a:highlight>
                <a:latin typeface="Courier New"/>
                <a:ea typeface="Courier New"/>
                <a:cs typeface="Courier New"/>
                <a:sym typeface="Courier New"/>
              </a:rPr>
              <a:t>grammar_check</a:t>
            </a:r>
            <a:r>
              <a:rPr lang="en-US" sz="1050" b="1" i="0" u="none" strike="noStrike" cap="none" dirty="0">
                <a:solidFill>
                  <a:srgbClr val="383A42"/>
                </a:solidFill>
                <a:highlight>
                  <a:srgbClr val="FAFAFA"/>
                </a:highlight>
                <a:latin typeface="Courier New"/>
                <a:ea typeface="Courier New"/>
                <a:cs typeface="Courier New"/>
                <a:sym typeface="Courier New"/>
              </a:rPr>
              <a:t>(</a:t>
            </a:r>
            <a:r>
              <a:rPr lang="en-US" sz="1050" b="1" i="0" u="none" strike="noStrike" cap="none" dirty="0" err="1">
                <a:solidFill>
                  <a:srgbClr val="383A42"/>
                </a:solidFill>
                <a:highlight>
                  <a:srgbClr val="FAFAFA"/>
                </a:highlight>
                <a:latin typeface="Courier New"/>
                <a:ea typeface="Courier New"/>
                <a:cs typeface="Courier New"/>
                <a:sym typeface="Courier New"/>
              </a:rPr>
              <a:t>input_text</a:t>
            </a:r>
            <a:r>
              <a:rPr lang="en-US" sz="1050" b="1" i="0" u="none" strike="noStrike" cap="none" dirty="0">
                <a:solidFill>
                  <a:srgbClr val="383A42"/>
                </a:solidFill>
                <a:highlight>
                  <a:srgbClr val="FAFAFA"/>
                </a:highlight>
                <a:latin typeface="Courier New"/>
                <a:ea typeface="Courier New"/>
                <a:cs typeface="Courier New"/>
                <a:sym typeface="Courier New"/>
              </a:rPr>
              <a:t>)</a:t>
            </a:r>
            <a:endParaRPr sz="1050" b="1" i="0" u="none" strike="noStrike" cap="none" dirty="0">
              <a:solidFill>
                <a:srgbClr val="383A42"/>
              </a:solidFill>
              <a:highlight>
                <a:srgbClr val="FAFAFA"/>
              </a:highlight>
              <a:latin typeface="Courier New"/>
              <a:ea typeface="Courier New"/>
              <a:cs typeface="Courier New"/>
              <a:sym typeface="Courier New"/>
            </a:endParaRPr>
          </a:p>
        </p:txBody>
      </p:sp>
      <p:cxnSp>
        <p:nvCxnSpPr>
          <p:cNvPr id="20" name="Google Shape;420;p34">
            <a:extLst>
              <a:ext uri="{FF2B5EF4-FFF2-40B4-BE49-F238E27FC236}">
                <a16:creationId xmlns:a16="http://schemas.microsoft.com/office/drawing/2014/main" id="{D34092D2-133C-C116-B0BE-5A827BC3C5F8}"/>
              </a:ext>
            </a:extLst>
          </p:cNvPr>
          <p:cNvCxnSpPr>
            <a:cxnSpLocks/>
          </p:cNvCxnSpPr>
          <p:nvPr/>
        </p:nvCxnSpPr>
        <p:spPr>
          <a:xfrm flipH="1">
            <a:off x="4088524" y="4424855"/>
            <a:ext cx="3052238" cy="1902373"/>
          </a:xfrm>
          <a:prstGeom prst="straightConnector1">
            <a:avLst/>
          </a:prstGeom>
          <a:noFill/>
          <a:ln w="19050" cap="flat" cmpd="sng">
            <a:solidFill>
              <a:schemeClr val="dk2"/>
            </a:solidFill>
            <a:prstDash val="solid"/>
            <a:round/>
            <a:headEnd type="none" w="sm" len="sm"/>
            <a:tailEnd type="triangle" w="med" len="med"/>
          </a:ln>
        </p:spPr>
      </p:cxnSp>
      <p:pic>
        <p:nvPicPr>
          <p:cNvPr id="23" name="Google Shape;418;p34">
            <a:extLst>
              <a:ext uri="{FF2B5EF4-FFF2-40B4-BE49-F238E27FC236}">
                <a16:creationId xmlns:a16="http://schemas.microsoft.com/office/drawing/2014/main" id="{3B5A67C1-40FC-851C-245F-6243D367DE36}"/>
              </a:ext>
            </a:extLst>
          </p:cNvPr>
          <p:cNvPicPr preferRelativeResize="0"/>
          <p:nvPr/>
        </p:nvPicPr>
        <p:blipFill rotWithShape="1">
          <a:blip r:embed="rId4">
            <a:alphaModFix/>
          </a:blip>
          <a:srcRect l="21717" r="6843"/>
          <a:stretch/>
        </p:blipFill>
        <p:spPr>
          <a:xfrm>
            <a:off x="6917164" y="1653399"/>
            <a:ext cx="4852372" cy="285552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3713383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rgbClr val="0070C0"/>
                </a:solidFill>
                <a:latin typeface="Poppins" pitchFamily="2" charset="77"/>
                <a:cs typeface="Poppins" pitchFamily="2" charset="77"/>
              </a:rPr>
              <a:t>PromptBase</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848;p83">
            <a:extLst>
              <a:ext uri="{FF2B5EF4-FFF2-40B4-BE49-F238E27FC236}">
                <a16:creationId xmlns:a16="http://schemas.microsoft.com/office/drawing/2014/main" id="{A7AF1408-580E-8B23-6050-653F29836790}"/>
              </a:ext>
            </a:extLst>
          </p:cNvPr>
          <p:cNvPicPr preferRelativeResize="0"/>
          <p:nvPr/>
        </p:nvPicPr>
        <p:blipFill rotWithShape="1">
          <a:blip r:embed="rId4">
            <a:alphaModFix/>
          </a:blip>
          <a:srcRect/>
          <a:stretch/>
        </p:blipFill>
        <p:spPr>
          <a:xfrm>
            <a:off x="152400" y="1287563"/>
            <a:ext cx="11887201" cy="4660851"/>
          </a:xfrm>
          <a:prstGeom prst="rect">
            <a:avLst/>
          </a:prstGeom>
          <a:noFill/>
          <a:ln>
            <a:noFill/>
          </a:ln>
        </p:spPr>
      </p:pic>
      <p:sp>
        <p:nvSpPr>
          <p:cNvPr id="9" name="Google Shape;849;p83">
            <a:extLst>
              <a:ext uri="{FF2B5EF4-FFF2-40B4-BE49-F238E27FC236}">
                <a16:creationId xmlns:a16="http://schemas.microsoft.com/office/drawing/2014/main" id="{E64B0009-A4AA-DB3C-D5F2-19C712FCD476}"/>
              </a:ext>
            </a:extLst>
          </p:cNvPr>
          <p:cNvSpPr txBox="1"/>
          <p:nvPr/>
        </p:nvSpPr>
        <p:spPr>
          <a:xfrm>
            <a:off x="2848650" y="5984025"/>
            <a:ext cx="6494700" cy="66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rgbClr val="000000"/>
                </a:solidFill>
                <a:latin typeface="Alexandria"/>
                <a:ea typeface="Alexandria"/>
                <a:cs typeface="Alexandria"/>
                <a:sym typeface="Alexandria"/>
              </a:rPr>
              <a:t>Buy and Sell Dall-E, Midjourney, GPT Prompts!</a:t>
            </a:r>
            <a:endParaRPr sz="1700" b="1" i="0" u="none" strike="noStrike" cap="none">
              <a:solidFill>
                <a:srgbClr val="000000"/>
              </a:solidFill>
              <a:latin typeface="Alexandria"/>
              <a:ea typeface="Alexandria"/>
              <a:cs typeface="Alexandria"/>
              <a:sym typeface="Alexandria"/>
            </a:endParaRPr>
          </a:p>
        </p:txBody>
      </p:sp>
    </p:spTree>
    <p:extLst>
      <p:ext uri="{BB962C8B-B14F-4D97-AF65-F5344CB8AC3E}">
        <p14:creationId xmlns:p14="http://schemas.microsoft.com/office/powerpoint/2010/main" val="563592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Helps build better LLM pipelines </a:t>
            </a:r>
            <a:r>
              <a:rPr lang="en-US" sz="1700" dirty="0">
                <a:latin typeface="Poppins" pitchFamily="2" charset="77"/>
                <a:cs typeface="Poppins" pitchFamily="2" charset="77"/>
              </a:rPr>
              <a:t>(i.e., chains)</a:t>
            </a:r>
            <a:endParaRPr lang="en-US" sz="1700" dirty="0">
              <a:solidFill>
                <a:srgbClr val="FF0000"/>
              </a:solidFill>
              <a:latin typeface="Poppins" pitchFamily="2" charset="77"/>
              <a:cs typeface="Poppins" pitchFamily="2" charset="77"/>
            </a:endParaRPr>
          </a:p>
          <a:p>
            <a:pPr lvl="1">
              <a:lnSpc>
                <a:spcPct val="150000"/>
              </a:lnSpc>
              <a:buFont typeface="Apple Symbols" panose="02000000000000000000" pitchFamily="2" charset="-79"/>
              <a:buChar char="⬡"/>
            </a:pPr>
            <a:r>
              <a:rPr lang="en-US" sz="1600" dirty="0">
                <a:latin typeface="Poppins" pitchFamily="2" charset="77"/>
                <a:cs typeface="Poppins" pitchFamily="2" charset="77"/>
              </a:rPr>
              <a:t>Generally, preprocessing, LLM call, postprocessing but also advanced features like RAG and Agents</a:t>
            </a:r>
          </a:p>
          <a:p>
            <a:pPr marL="457200" lvl="1" indent="0">
              <a:lnSpc>
                <a:spcPct val="200000"/>
              </a:lnSpc>
              <a:buNone/>
            </a:pPr>
            <a:endParaRPr lang="en-US" sz="1400" dirty="0">
              <a:latin typeface="Poppins" pitchFamily="2" charset="77"/>
              <a:cs typeface="Poppins" pitchFamily="2" charset="77"/>
            </a:endParaRPr>
          </a:p>
        </p:txBody>
      </p:sp>
      <p:sp>
        <p:nvSpPr>
          <p:cNvPr id="6" name="TextBox 5">
            <a:extLst>
              <a:ext uri="{FF2B5EF4-FFF2-40B4-BE49-F238E27FC236}">
                <a16:creationId xmlns:a16="http://schemas.microsoft.com/office/drawing/2014/main" id="{4C0B2D5A-9B91-09F2-27F4-F03EED470157}"/>
              </a:ext>
            </a:extLst>
          </p:cNvPr>
          <p:cNvSpPr txBox="1"/>
          <p:nvPr/>
        </p:nvSpPr>
        <p:spPr>
          <a:xfrm>
            <a:off x="562909" y="2578898"/>
            <a:ext cx="11292792" cy="3970318"/>
          </a:xfrm>
          <a:prstGeom prst="rect">
            <a:avLst/>
          </a:prstGeom>
          <a:noFill/>
        </p:spPr>
        <p:txBody>
          <a:bodyPr wrap="square">
            <a:spAutoFit/>
          </a:bodyPr>
          <a:lstStyle/>
          <a:p>
            <a:r>
              <a:rPr lang="en-US" sz="1400" b="0" dirty="0">
                <a:solidFill>
                  <a:srgbClr val="AF00DB"/>
                </a:solidFill>
                <a:effectLst/>
                <a:latin typeface="Menlo" panose="020B0609030804020204" pitchFamily="49" charset="0"/>
              </a:rPr>
              <a:t>from</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langchain.prompts</a:t>
            </a:r>
            <a:r>
              <a:rPr lang="en-US" sz="1400" b="0" dirty="0">
                <a:solidFill>
                  <a:srgbClr val="3B3B3B"/>
                </a:solidFill>
                <a:effectLst/>
                <a:latin typeface="Menlo" panose="020B0609030804020204" pitchFamily="49" charset="0"/>
              </a:rPr>
              <a:t> </a:t>
            </a:r>
            <a:r>
              <a:rPr lang="en-US" sz="1400" b="0" dirty="0">
                <a:solidFill>
                  <a:srgbClr val="AF00DB"/>
                </a:solidFill>
                <a:effectLst/>
                <a:latin typeface="Menlo" panose="020B0609030804020204" pitchFamily="49" charset="0"/>
              </a:rPr>
              <a:t>import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PromptTemplate</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a:t>
            </a:r>
            <a:r>
              <a:rPr lang="en-US" sz="1400" b="0" dirty="0" err="1">
                <a:solidFill>
                  <a:srgbClr val="008000"/>
                </a:solidFill>
                <a:effectLst/>
                <a:latin typeface="Menlo" panose="020B0609030804020204" pitchFamily="49" charset="0"/>
              </a:rPr>
              <a:t>PromptTemplate</a:t>
            </a:r>
            <a:endParaRPr lang="en-US" sz="1400" b="0" dirty="0">
              <a:solidFill>
                <a:srgbClr val="3B3B3B"/>
              </a:solidFill>
              <a:effectLst/>
              <a:latin typeface="Menlo" panose="020B0609030804020204" pitchFamily="49" charset="0"/>
            </a:endParaRPr>
          </a:p>
          <a:p>
            <a:r>
              <a:rPr lang="en-US" sz="1400" b="0" dirty="0">
                <a:solidFill>
                  <a:srgbClr val="AF00DB"/>
                </a:solidFill>
                <a:effectLst/>
                <a:latin typeface="Menlo" panose="020B0609030804020204" pitchFamily="49" charset="0"/>
              </a:rPr>
              <a:t>from</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langchain.llms</a:t>
            </a:r>
            <a:r>
              <a:rPr lang="en-US" sz="1400" b="0" dirty="0">
                <a:solidFill>
                  <a:srgbClr val="3B3B3B"/>
                </a:solidFill>
                <a:effectLst/>
                <a:latin typeface="Menlo" panose="020B0609030804020204" pitchFamily="49" charset="0"/>
              </a:rPr>
              <a:t> </a:t>
            </a:r>
            <a:r>
              <a:rPr lang="en-US" sz="1400" b="0" dirty="0">
                <a:solidFill>
                  <a:srgbClr val="AF00DB"/>
                </a:solidFill>
                <a:effectLst/>
                <a:latin typeface="Menlo" panose="020B0609030804020204" pitchFamily="49" charset="0"/>
              </a:rPr>
              <a:t>import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OpenAI</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LLM</a:t>
            </a:r>
            <a:endParaRPr lang="en-US" sz="1400" b="0" dirty="0">
              <a:solidFill>
                <a:srgbClr val="3B3B3B"/>
              </a:solidFill>
              <a:effectLst/>
              <a:latin typeface="Menlo" panose="020B0609030804020204" pitchFamily="49" charset="0"/>
            </a:endParaRPr>
          </a:p>
          <a:p>
            <a:r>
              <a:rPr lang="en-US" sz="1400" b="0" dirty="0">
                <a:solidFill>
                  <a:srgbClr val="AF00DB"/>
                </a:solidFill>
                <a:effectLst/>
                <a:latin typeface="Menlo" panose="020B0609030804020204" pitchFamily="49" charset="0"/>
              </a:rPr>
              <a:t>from</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langchain.schema.output_parser</a:t>
            </a:r>
            <a:r>
              <a:rPr lang="en-US" sz="1400" b="0" dirty="0">
                <a:solidFill>
                  <a:srgbClr val="3B3B3B"/>
                </a:solidFill>
                <a:effectLst/>
                <a:latin typeface="Menlo" panose="020B0609030804020204" pitchFamily="49" charset="0"/>
              </a:rPr>
              <a:t> </a:t>
            </a:r>
            <a:r>
              <a:rPr lang="en-US" sz="1400" b="0" dirty="0">
                <a:solidFill>
                  <a:srgbClr val="AF00DB"/>
                </a:solidFill>
                <a:effectLst/>
                <a:latin typeface="Menlo" panose="020B0609030804020204" pitchFamily="49" charset="0"/>
              </a:rPr>
              <a:t>import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StrOutputParser</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Output Processor</a:t>
            </a:r>
            <a:endParaRPr lang="en-US" sz="1400" b="0" dirty="0">
              <a:solidFill>
                <a:srgbClr val="3B3B3B"/>
              </a:solidFill>
              <a:effectLst/>
              <a:latin typeface="Menlo" panose="020B0609030804020204" pitchFamily="49" charset="0"/>
            </a:endParaRP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1. Create the Prompt</a:t>
            </a:r>
            <a:endParaRPr lang="en-US" sz="1400" b="0" dirty="0">
              <a:solidFill>
                <a:srgbClr val="3B3B3B"/>
              </a:solidFill>
              <a:effectLst/>
              <a:latin typeface="Menlo" panose="020B0609030804020204" pitchFamily="49" charset="0"/>
            </a:endParaRPr>
          </a:p>
          <a:p>
            <a:r>
              <a:rPr lang="en-US" sz="1400" b="0" dirty="0">
                <a:solidFill>
                  <a:srgbClr val="001080"/>
                </a:solidFill>
                <a:effectLst/>
                <a:latin typeface="Menlo" panose="020B0609030804020204" pitchFamily="49" charset="0"/>
              </a:rPr>
              <a:t>prompt</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PromptTemplate.from_template</a:t>
            </a:r>
            <a:r>
              <a:rPr lang="en-US" sz="1400" b="0" dirty="0">
                <a:solidFill>
                  <a:srgbClr val="3B3B3B"/>
                </a:solidFill>
                <a:effectLst/>
                <a:latin typeface="Menlo" panose="020B0609030804020204" pitchFamily="49" charset="0"/>
              </a:rPr>
              <a:t>(</a:t>
            </a:r>
            <a:r>
              <a:rPr lang="en-US" sz="1400" b="0" dirty="0">
                <a:solidFill>
                  <a:srgbClr val="A31515"/>
                </a:solidFill>
                <a:effectLst/>
                <a:latin typeface="Menlo" panose="020B0609030804020204" pitchFamily="49" charset="0"/>
              </a:rPr>
              <a:t>"Convert the following Python code to C++:</a:t>
            </a:r>
            <a:r>
              <a:rPr lang="en-US" sz="1400" b="0" dirty="0">
                <a:solidFill>
                  <a:srgbClr val="EE0000"/>
                </a:solidFill>
                <a:effectLst/>
                <a:latin typeface="Menlo" panose="020B0609030804020204" pitchFamily="49" charset="0"/>
              </a:rPr>
              <a:t>\n</a:t>
            </a:r>
            <a:r>
              <a:rPr lang="en-US" sz="1400" b="0" dirty="0">
                <a:solidFill>
                  <a:srgbClr val="0000FF"/>
                </a:solidFill>
                <a:effectLst/>
                <a:latin typeface="Menlo" panose="020B0609030804020204" pitchFamily="49" charset="0"/>
              </a:rPr>
              <a:t>{</a:t>
            </a:r>
            <a:r>
              <a:rPr lang="en-US" sz="1400" b="0" dirty="0" err="1">
                <a:solidFill>
                  <a:srgbClr val="0000FF"/>
                </a:solidFill>
                <a:effectLst/>
                <a:latin typeface="Menlo" panose="020B0609030804020204" pitchFamily="49" charset="0"/>
              </a:rPr>
              <a:t>python_code</a:t>
            </a:r>
            <a:r>
              <a:rPr lang="en-US" sz="1400" b="0" dirty="0">
                <a:solidFill>
                  <a:srgbClr val="0000FF"/>
                </a:solidFill>
                <a:effectLst/>
                <a:latin typeface="Menlo" panose="020B0609030804020204" pitchFamily="49" charset="0"/>
              </a:rPr>
              <a:t>}</a:t>
            </a:r>
            <a:r>
              <a:rPr lang="en-US" sz="1400" b="0" dirty="0">
                <a:solidFill>
                  <a:srgbClr val="EE0000"/>
                </a:solidFill>
                <a:effectLst/>
                <a:latin typeface="Menlo" panose="020B0609030804020204" pitchFamily="49" charset="0"/>
              </a:rPr>
              <a:t>\n</a:t>
            </a:r>
            <a:r>
              <a:rPr lang="en-US" sz="1400" b="0" dirty="0">
                <a:solidFill>
                  <a:srgbClr val="A31515"/>
                </a:solidFill>
                <a:effectLst/>
                <a:latin typeface="Menlo" panose="020B0609030804020204" pitchFamily="49" charset="0"/>
              </a:rPr>
              <a:t>###"</a:t>
            </a:r>
            <a:r>
              <a:rPr lang="en-US" sz="1400" b="0" dirty="0">
                <a:solidFill>
                  <a:srgbClr val="3B3B3B"/>
                </a:solidFill>
                <a:effectLst/>
                <a:latin typeface="Menlo" panose="020B0609030804020204" pitchFamily="49" charset="0"/>
              </a:rPr>
              <a:t>)</a:t>
            </a: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2. Load the LLM</a:t>
            </a:r>
            <a:endParaRPr lang="en-US" sz="1400" b="0" dirty="0">
              <a:solidFill>
                <a:srgbClr val="3B3B3B"/>
              </a:solidFill>
              <a:effectLst/>
              <a:latin typeface="Menlo" panose="020B0609030804020204" pitchFamily="49" charset="0"/>
            </a:endParaRPr>
          </a:p>
          <a:p>
            <a:r>
              <a:rPr lang="en-US" sz="1400" b="0" dirty="0">
                <a:solidFill>
                  <a:srgbClr val="001080"/>
                </a:solidFill>
                <a:effectLst/>
                <a:latin typeface="Menlo" panose="020B0609030804020204" pitchFamily="49" charset="0"/>
              </a:rPr>
              <a:t>model</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OpenAI</a:t>
            </a:r>
            <a:r>
              <a:rPr lang="en-US" sz="1400" b="0" dirty="0">
                <a:solidFill>
                  <a:srgbClr val="3B3B3B"/>
                </a:solidFill>
                <a:effectLst/>
                <a:latin typeface="Menlo" panose="020B0609030804020204" pitchFamily="49" charset="0"/>
              </a:rPr>
              <a:t>(</a:t>
            </a:r>
            <a:r>
              <a:rPr lang="en-US" sz="1400" b="0" dirty="0" err="1">
                <a:solidFill>
                  <a:srgbClr val="001080"/>
                </a:solidFill>
                <a:effectLst/>
                <a:latin typeface="Menlo" panose="020B0609030804020204" pitchFamily="49" charset="0"/>
              </a:rPr>
              <a:t>model_name</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"gpt-3.5-turbo-instruct"</a:t>
            </a:r>
            <a:r>
              <a:rPr lang="en-US" sz="1400" b="0" dirty="0">
                <a:solidFill>
                  <a:srgbClr val="3B3B3B"/>
                </a:solidFill>
                <a:effectLst/>
                <a:latin typeface="Menlo" panose="020B0609030804020204" pitchFamily="49" charset="0"/>
              </a:rPr>
              <a:t>, </a:t>
            </a:r>
            <a:r>
              <a:rPr lang="en-US" sz="1400" b="0" dirty="0">
                <a:solidFill>
                  <a:srgbClr val="001080"/>
                </a:solidFill>
                <a:effectLst/>
                <a:latin typeface="Menlo" panose="020B0609030804020204" pitchFamily="49" charset="0"/>
              </a:rPr>
              <a:t>temperature</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0</a:t>
            </a:r>
            <a:r>
              <a:rPr lang="en-US" sz="1400" b="0" dirty="0">
                <a:solidFill>
                  <a:srgbClr val="3B3B3B"/>
                </a:solidFill>
                <a:effectLst/>
                <a:latin typeface="Menlo" panose="020B0609030804020204" pitchFamily="49" charset="0"/>
              </a:rPr>
              <a:t>, </a:t>
            </a:r>
            <a:r>
              <a:rPr lang="en-US" sz="1400" b="0" dirty="0" err="1">
                <a:solidFill>
                  <a:srgbClr val="001080"/>
                </a:solidFill>
                <a:effectLst/>
                <a:latin typeface="Menlo" panose="020B0609030804020204" pitchFamily="49" charset="0"/>
              </a:rPr>
              <a:t>max_tokens</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400</a:t>
            </a:r>
            <a:r>
              <a:rPr lang="en-US" sz="1400" b="0" dirty="0">
                <a:solidFill>
                  <a:srgbClr val="3B3B3B"/>
                </a:solidFill>
                <a:effectLst/>
                <a:latin typeface="Menlo" panose="020B0609030804020204" pitchFamily="49" charset="0"/>
              </a:rPr>
              <a:t>)</a:t>
            </a: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3. Setup an </a:t>
            </a:r>
            <a:r>
              <a:rPr lang="en-US" sz="1400" b="0" dirty="0" err="1">
                <a:solidFill>
                  <a:srgbClr val="008000"/>
                </a:solidFill>
                <a:effectLst/>
                <a:latin typeface="Menlo" panose="020B0609030804020204" pitchFamily="49" charset="0"/>
              </a:rPr>
              <a:t>OutputParser</a:t>
            </a:r>
            <a:endParaRPr lang="en-US" sz="1400" b="0" dirty="0">
              <a:solidFill>
                <a:srgbClr val="3B3B3B"/>
              </a:solidFill>
              <a:effectLst/>
              <a:latin typeface="Menlo" panose="020B0609030804020204" pitchFamily="49" charset="0"/>
            </a:endParaRPr>
          </a:p>
          <a:p>
            <a:r>
              <a:rPr lang="en-US" sz="1400" b="0" dirty="0" err="1">
                <a:solidFill>
                  <a:srgbClr val="001080"/>
                </a:solidFill>
                <a:effectLst/>
                <a:latin typeface="Menlo" panose="020B0609030804020204" pitchFamily="49" charset="0"/>
              </a:rPr>
              <a:t>output_parser</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3B3B3B"/>
                </a:solidFill>
                <a:effectLst/>
                <a:latin typeface="Menlo" panose="020B0609030804020204" pitchFamily="49" charset="0"/>
              </a:rPr>
              <a:t>StrOutputParser</a:t>
            </a:r>
            <a:r>
              <a:rPr lang="en-US" sz="1400" b="0" dirty="0">
                <a:solidFill>
                  <a:srgbClr val="3B3B3B"/>
                </a:solidFill>
                <a:effectLst/>
                <a:latin typeface="Menlo" panose="020B0609030804020204" pitchFamily="49" charset="0"/>
              </a:rPr>
              <a:t>() </a:t>
            </a:r>
            <a:r>
              <a:rPr lang="en-US" sz="1400" b="0" dirty="0">
                <a:solidFill>
                  <a:srgbClr val="008000"/>
                </a:solidFill>
                <a:effectLst/>
                <a:latin typeface="Menlo" panose="020B0609030804020204" pitchFamily="49" charset="0"/>
              </a:rPr>
              <a:t># Converts the output to string if needed</a:t>
            </a:r>
            <a:endParaRPr lang="en-US" sz="1400" b="0" dirty="0">
              <a:solidFill>
                <a:srgbClr val="3B3B3B"/>
              </a:solidFill>
              <a:effectLst/>
              <a:latin typeface="Menlo" panose="020B0609030804020204" pitchFamily="49" charset="0"/>
            </a:endParaRP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4. Chain them together!</a:t>
            </a:r>
            <a:endParaRPr lang="en-US" sz="1400" b="0" dirty="0">
              <a:solidFill>
                <a:srgbClr val="3B3B3B"/>
              </a:solidFill>
              <a:effectLst/>
              <a:latin typeface="Menlo" panose="020B0609030804020204" pitchFamily="49" charset="0"/>
            </a:endParaRPr>
          </a:p>
          <a:p>
            <a:r>
              <a:rPr lang="en-US" sz="1400" b="0" dirty="0">
                <a:solidFill>
                  <a:srgbClr val="001080"/>
                </a:solidFill>
                <a:effectLst/>
                <a:latin typeface="Menlo" panose="020B0609030804020204" pitchFamily="49" charset="0"/>
              </a:rPr>
              <a:t>chain</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a:solidFill>
                  <a:srgbClr val="001080"/>
                </a:solidFill>
                <a:effectLst/>
                <a:latin typeface="Menlo" panose="020B0609030804020204" pitchFamily="49" charset="0"/>
              </a:rPr>
              <a:t>prompt</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a:solidFill>
                  <a:srgbClr val="001080"/>
                </a:solidFill>
                <a:effectLst/>
                <a:latin typeface="Menlo" panose="020B0609030804020204" pitchFamily="49" charset="0"/>
              </a:rPr>
              <a:t>model</a:t>
            </a:r>
            <a:r>
              <a:rPr lang="en-US" sz="1400" b="0" dirty="0">
                <a:solidFill>
                  <a:srgbClr val="3B3B3B"/>
                </a:solidFill>
                <a:effectLst/>
                <a:latin typeface="Menlo" panose="020B0609030804020204" pitchFamily="49" charset="0"/>
              </a:rPr>
              <a:t> </a:t>
            </a:r>
            <a:r>
              <a:rPr lang="en-US" sz="1400" b="0" dirty="0">
                <a:solidFill>
                  <a:srgbClr val="000000"/>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err="1">
                <a:solidFill>
                  <a:srgbClr val="001080"/>
                </a:solidFill>
                <a:effectLst/>
                <a:latin typeface="Menlo" panose="020B0609030804020204" pitchFamily="49" charset="0"/>
              </a:rPr>
              <a:t>output_parser</a:t>
            </a:r>
            <a:endParaRPr lang="en-US" sz="1400" b="0" dirty="0">
              <a:solidFill>
                <a:srgbClr val="3B3B3B"/>
              </a:solidFill>
              <a:effectLst/>
              <a:latin typeface="Menlo" panose="020B0609030804020204" pitchFamily="49" charset="0"/>
            </a:endParaRPr>
          </a:p>
          <a:p>
            <a:br>
              <a:rPr lang="en-US" sz="1400" b="0" dirty="0">
                <a:solidFill>
                  <a:srgbClr val="3B3B3B"/>
                </a:solidFill>
                <a:effectLst/>
                <a:latin typeface="Menlo" panose="020B0609030804020204" pitchFamily="49" charset="0"/>
              </a:rPr>
            </a:br>
            <a:r>
              <a:rPr lang="en-US" sz="1400" b="0" dirty="0">
                <a:solidFill>
                  <a:srgbClr val="008000"/>
                </a:solidFill>
                <a:effectLst/>
                <a:latin typeface="Menlo" panose="020B0609030804020204" pitchFamily="49" charset="0"/>
              </a:rPr>
              <a:t># 5. Invoke the chain</a:t>
            </a:r>
            <a:endParaRPr lang="en-US" sz="1400" b="0" dirty="0">
              <a:solidFill>
                <a:srgbClr val="3B3B3B"/>
              </a:solidFill>
              <a:effectLst/>
              <a:latin typeface="Menlo" panose="020B0609030804020204" pitchFamily="49" charset="0"/>
            </a:endParaRPr>
          </a:p>
          <a:p>
            <a:r>
              <a:rPr lang="en-US" sz="1400" b="0" dirty="0">
                <a:solidFill>
                  <a:srgbClr val="795E26"/>
                </a:solidFill>
                <a:effectLst/>
                <a:latin typeface="Menlo" panose="020B0609030804020204" pitchFamily="49" charset="0"/>
              </a:rPr>
              <a:t>print</a:t>
            </a:r>
            <a:r>
              <a:rPr lang="en-US" sz="1400" b="0" dirty="0">
                <a:solidFill>
                  <a:srgbClr val="3B3B3B"/>
                </a:solidFill>
                <a:effectLst/>
                <a:latin typeface="Menlo" panose="020B0609030804020204" pitchFamily="49" charset="0"/>
              </a:rPr>
              <a:t>(</a:t>
            </a:r>
            <a:r>
              <a:rPr lang="en-US" sz="1400" b="0" dirty="0" err="1">
                <a:solidFill>
                  <a:srgbClr val="001080"/>
                </a:solidFill>
                <a:effectLst/>
                <a:latin typeface="Menlo" panose="020B0609030804020204" pitchFamily="49" charset="0"/>
              </a:rPr>
              <a:t>chain</a:t>
            </a:r>
            <a:r>
              <a:rPr lang="en-US" sz="1400" b="0" dirty="0" err="1">
                <a:solidFill>
                  <a:srgbClr val="3B3B3B"/>
                </a:solidFill>
                <a:effectLst/>
                <a:latin typeface="Menlo" panose="020B0609030804020204" pitchFamily="49" charset="0"/>
              </a:rPr>
              <a:t>.invoke</a:t>
            </a:r>
            <a:r>
              <a:rPr lang="en-US" sz="1400" b="0" dirty="0">
                <a:solidFill>
                  <a:srgbClr val="3B3B3B"/>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python_code</a:t>
            </a:r>
            <a:r>
              <a:rPr lang="en-US" sz="1400" b="0" dirty="0">
                <a:solidFill>
                  <a:srgbClr val="A31515"/>
                </a:solidFill>
                <a:effectLst/>
                <a:latin typeface="Menlo" panose="020B0609030804020204" pitchFamily="49" charset="0"/>
              </a:rPr>
              <a:t>"</a:t>
            </a:r>
            <a:r>
              <a:rPr lang="en-US" sz="1400" b="0" dirty="0">
                <a:solidFill>
                  <a:srgbClr val="3B3B3B"/>
                </a:solidFill>
                <a:effectLst/>
                <a:latin typeface="Menlo" panose="020B0609030804020204" pitchFamily="49" charset="0"/>
              </a:rPr>
              <a:t>: </a:t>
            </a:r>
            <a:r>
              <a:rPr lang="en-US" sz="1400" b="0" dirty="0">
                <a:solidFill>
                  <a:srgbClr val="A31515"/>
                </a:solidFill>
                <a:effectLst/>
                <a:latin typeface="Menlo" panose="020B0609030804020204" pitchFamily="49" charset="0"/>
              </a:rPr>
              <a:t>"print('Hello World')"</a:t>
            </a:r>
            <a:r>
              <a:rPr lang="en-US" sz="1400" b="0" dirty="0">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5846908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Not impressive? </a:t>
            </a:r>
            <a:r>
              <a:rPr lang="en-US" sz="1700" dirty="0">
                <a:latin typeface="Poppins" pitchFamily="2" charset="77"/>
                <a:cs typeface="Poppins" pitchFamily="2" charset="77"/>
              </a:rPr>
              <a:t>First mover advantage; many LLM startups growing</a:t>
            </a: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a:lnSpc>
                <a:spcPct val="200000"/>
              </a:lnSpc>
              <a:buFont typeface="Apple Symbols" panose="02000000000000000000" pitchFamily="2" charset="-79"/>
              <a:buChar char="⬡"/>
            </a:pPr>
            <a:r>
              <a:rPr lang="en-US" sz="1700" b="1" dirty="0">
                <a:latin typeface="Poppins" pitchFamily="2" charset="77"/>
                <a:cs typeface="Poppins" pitchFamily="2" charset="77"/>
              </a:rPr>
              <a:t>Core features: </a:t>
            </a:r>
            <a:r>
              <a:rPr lang="en-US" sz="1700" dirty="0">
                <a:latin typeface="Poppins" pitchFamily="2" charset="77"/>
                <a:cs typeface="Poppins" pitchFamily="2" charset="77"/>
              </a:rPr>
              <a:t>chains (inc. processing and post-processing), LLM agnostic, agents and RAG</a:t>
            </a:r>
            <a:endParaRPr lang="en-US" sz="1400" dirty="0">
              <a:latin typeface="Poppins" pitchFamily="2" charset="77"/>
              <a:cs typeface="Poppins" pitchFamily="2" charset="77"/>
            </a:endParaRPr>
          </a:p>
        </p:txBody>
      </p:sp>
      <p:pic>
        <p:nvPicPr>
          <p:cNvPr id="5" name="Picture 4">
            <a:extLst>
              <a:ext uri="{FF2B5EF4-FFF2-40B4-BE49-F238E27FC236}">
                <a16:creationId xmlns:a16="http://schemas.microsoft.com/office/drawing/2014/main" id="{45DF05D6-261D-990A-C1CE-5467EFEFC67D}"/>
              </a:ext>
            </a:extLst>
          </p:cNvPr>
          <p:cNvPicPr>
            <a:picLocks noChangeAspect="1"/>
          </p:cNvPicPr>
          <p:nvPr/>
        </p:nvPicPr>
        <p:blipFill>
          <a:blip r:embed="rId4"/>
          <a:stretch>
            <a:fillRect/>
          </a:stretch>
        </p:blipFill>
        <p:spPr>
          <a:xfrm>
            <a:off x="465448" y="2044461"/>
            <a:ext cx="11448498" cy="3560204"/>
          </a:xfrm>
          <a:prstGeom prst="rect">
            <a:avLst/>
          </a:prstGeom>
        </p:spPr>
      </p:pic>
    </p:spTree>
    <p:extLst>
      <p:ext uri="{BB962C8B-B14F-4D97-AF65-F5344CB8AC3E}">
        <p14:creationId xmlns:p14="http://schemas.microsoft.com/office/powerpoint/2010/main" val="3369647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 </a:t>
            </a:r>
            <a:r>
              <a:rPr lang="en" b="1" dirty="0">
                <a:latin typeface="Poppins" pitchFamily="2" charset="77"/>
                <a:cs typeface="Poppins" pitchFamily="2" charset="77"/>
              </a:rPr>
              <a:t>RAG</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Problem Statement: </a:t>
            </a:r>
            <a:r>
              <a:rPr lang="en-US" sz="1700" dirty="0">
                <a:latin typeface="Poppins" pitchFamily="2" charset="77"/>
                <a:cs typeface="Poppins" pitchFamily="2" charset="77"/>
              </a:rPr>
              <a:t>Want “grounded” LLM responses and no hallucination</a:t>
            </a:r>
          </a:p>
          <a:p>
            <a:pPr marL="0" indent="0">
              <a:lnSpc>
                <a:spcPct val="200000"/>
              </a:lnSpc>
              <a:buNone/>
            </a:pPr>
            <a:endParaRPr lang="en-US" sz="1700" dirty="0">
              <a:latin typeface="Poppins" pitchFamily="2" charset="77"/>
              <a:cs typeface="Poppins" pitchFamily="2" charset="77"/>
            </a:endParaRPr>
          </a:p>
        </p:txBody>
      </p:sp>
      <p:sp>
        <p:nvSpPr>
          <p:cNvPr id="8" name="TextBox 7">
            <a:extLst>
              <a:ext uri="{FF2B5EF4-FFF2-40B4-BE49-F238E27FC236}">
                <a16:creationId xmlns:a16="http://schemas.microsoft.com/office/drawing/2014/main" id="{4F4E86D6-D974-FF9B-971A-84C3D9A953F6}"/>
              </a:ext>
            </a:extLst>
          </p:cNvPr>
          <p:cNvSpPr txBox="1"/>
          <p:nvPr/>
        </p:nvSpPr>
        <p:spPr>
          <a:xfrm>
            <a:off x="6564479" y="2669492"/>
            <a:ext cx="4458408" cy="22763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solidFill>
                  <a:srgbClr val="0070C0"/>
                </a:solidFill>
                <a:latin typeface="Avenir Book" panose="02000503020000020003" pitchFamily="2" charset="0"/>
              </a:rPr>
              <a:t>Extra block </a:t>
            </a:r>
            <a:r>
              <a:rPr lang="en-US" sz="1600" b="1" dirty="0">
                <a:latin typeface="Avenir Book" panose="02000503020000020003" pitchFamily="2" charset="0"/>
              </a:rPr>
              <a:t>(in red) introduces an extra textual section to the prompt</a:t>
            </a:r>
          </a:p>
          <a:p>
            <a:pPr marL="285750" indent="-285750">
              <a:lnSpc>
                <a:spcPct val="150000"/>
              </a:lnSpc>
              <a:buFont typeface="Arial" panose="020B0604020202020204" pitchFamily="34" charset="0"/>
              <a:buChar char="•"/>
            </a:pPr>
            <a:r>
              <a:rPr lang="en-US" sz="1600" b="1" dirty="0">
                <a:latin typeface="Avenir Book" panose="02000503020000020003" pitchFamily="2" charset="0"/>
              </a:rPr>
              <a:t>Use basic NLP technique to find that section (e.g., sentence similarity)</a:t>
            </a:r>
          </a:p>
          <a:p>
            <a:pPr marL="285750" indent="-285750">
              <a:lnSpc>
                <a:spcPct val="150000"/>
              </a:lnSpc>
              <a:buFont typeface="Arial" panose="020B0604020202020204" pitchFamily="34" charset="0"/>
              <a:buChar char="•"/>
            </a:pPr>
            <a:r>
              <a:rPr lang="en-US" sz="1600" b="1" dirty="0">
                <a:solidFill>
                  <a:srgbClr val="FF0000"/>
                </a:solidFill>
                <a:latin typeface="Avenir Book" panose="02000503020000020003" pitchFamily="2" charset="0"/>
              </a:rPr>
              <a:t>More efficient/performant that inputting the whole resource </a:t>
            </a:r>
            <a:r>
              <a:rPr lang="en-US" sz="1600" b="1" dirty="0">
                <a:latin typeface="Avenir Book" panose="02000503020000020003" pitchFamily="2" charset="0"/>
              </a:rPr>
              <a:t>(e.g., book)</a:t>
            </a:r>
          </a:p>
        </p:txBody>
      </p:sp>
      <p:pic>
        <p:nvPicPr>
          <p:cNvPr id="1026" name="Picture 2" descr="Retrieval-Augmented Generation (RAG) from basics to advanced | by Tejpal  Kumawat | Medium">
            <a:extLst>
              <a:ext uri="{FF2B5EF4-FFF2-40B4-BE49-F238E27FC236}">
                <a16:creationId xmlns:a16="http://schemas.microsoft.com/office/drawing/2014/main" id="{75562C5C-EE7F-936F-713A-16BA59275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35" y="1990732"/>
            <a:ext cx="5495331" cy="4453166"/>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1F9E938A-8253-EFEF-A8F1-EA7A048A1FBE}"/>
              </a:ext>
            </a:extLst>
          </p:cNvPr>
          <p:cNvSpPr txBox="1"/>
          <p:nvPr/>
        </p:nvSpPr>
        <p:spPr>
          <a:xfrm>
            <a:off x="838200" y="6401157"/>
            <a:ext cx="1872867" cy="369332"/>
          </a:xfrm>
          <a:prstGeom prst="rect">
            <a:avLst/>
          </a:prstGeom>
          <a:noFill/>
        </p:spPr>
        <p:txBody>
          <a:bodyPr wrap="square" rtlCol="0">
            <a:spAutoFit/>
          </a:bodyPr>
          <a:lstStyle/>
          <a:p>
            <a:r>
              <a:rPr lang="en-US" b="1" dirty="0">
                <a:hlinkClick r:id="rId5"/>
              </a:rPr>
              <a:t>Reference</a:t>
            </a:r>
            <a:endParaRPr lang="en-US" b="1" dirty="0"/>
          </a:p>
        </p:txBody>
      </p:sp>
    </p:spTree>
    <p:extLst>
      <p:ext uri="{BB962C8B-B14F-4D97-AF65-F5344CB8AC3E}">
        <p14:creationId xmlns:p14="http://schemas.microsoft.com/office/powerpoint/2010/main" val="3150513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normAutofit/>
          </a:bodyPr>
          <a:lstStyle/>
          <a:p>
            <a:r>
              <a:rPr lang="en" sz="4000" b="1" dirty="0">
                <a:solidFill>
                  <a:schemeClr val="tx1"/>
                </a:solidFill>
                <a:latin typeface="Poppins" pitchFamily="2" charset="77"/>
                <a:cs typeface="Poppins" pitchFamily="2" charset="77"/>
              </a:rPr>
              <a:t>Intended Learning </a:t>
            </a:r>
            <a:r>
              <a:rPr lang="en" sz="4000" b="1" dirty="0">
                <a:solidFill>
                  <a:srgbClr val="0070C0"/>
                </a:solidFill>
                <a:latin typeface="Poppins" pitchFamily="2" charset="77"/>
                <a:cs typeface="Poppins" pitchFamily="2" charset="77"/>
              </a:rPr>
              <a:t>Outcomes</a:t>
            </a:r>
            <a:endParaRPr lang="en-US" sz="4000"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1CA8EE-85E9-4588-C52F-981A515479ED}"/>
              </a:ext>
            </a:extLst>
          </p:cNvPr>
          <p:cNvSpPr txBox="1"/>
          <p:nvPr/>
        </p:nvSpPr>
        <p:spPr>
          <a:xfrm>
            <a:off x="838200" y="1496148"/>
            <a:ext cx="10431137" cy="397031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Have a holistic view of the course topics and how they related to each other</a:t>
            </a: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Clarify potential next steps for further learning, such as other college courses or MOOCs.</a:t>
            </a: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Introduce students to the latest trends in AI, focusing on transformers</a:t>
            </a:r>
            <a:r>
              <a:rPr lang="en-US" dirty="0">
                <a:solidFill>
                  <a:srgbClr val="0D0D0D"/>
                </a:solidFill>
                <a:latin typeface="Avenir Book" panose="02000503020000020003" pitchFamily="2" charset="0"/>
              </a:rPr>
              <a:t> and how LLMs are built using them</a:t>
            </a:r>
            <a:endParaRPr lang="en-US" b="0" i="0" dirty="0">
              <a:solidFill>
                <a:srgbClr val="0D0D0D"/>
              </a:solidFill>
              <a:effectLst/>
              <a:latin typeface="Avenir Book" panose="02000503020000020003" pitchFamily="2" charset="0"/>
            </a:endParaRPr>
          </a:p>
          <a:p>
            <a:pPr algn="l"/>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Familiarize students with </a:t>
            </a:r>
            <a:r>
              <a:rPr lang="en-US" dirty="0">
                <a:solidFill>
                  <a:srgbClr val="0D0D0D"/>
                </a:solidFill>
                <a:latin typeface="Avenir Book" panose="02000503020000020003" pitchFamily="2" charset="0"/>
              </a:rPr>
              <a:t>trending</a:t>
            </a:r>
            <a:r>
              <a:rPr lang="en-US" b="0" i="0" dirty="0">
                <a:solidFill>
                  <a:srgbClr val="0D0D0D"/>
                </a:solidFill>
                <a:effectLst/>
                <a:latin typeface="Avenir Book" panose="02000503020000020003" pitchFamily="2" charset="0"/>
              </a:rPr>
              <a:t> LLM tools, including </a:t>
            </a:r>
            <a:r>
              <a:rPr lang="en-US" b="0" i="0" dirty="0" err="1">
                <a:solidFill>
                  <a:srgbClr val="0D0D0D"/>
                </a:solidFill>
                <a:effectLst/>
                <a:latin typeface="Avenir Book" panose="02000503020000020003" pitchFamily="2" charset="0"/>
              </a:rPr>
              <a:t>LangChain</a:t>
            </a:r>
            <a:r>
              <a:rPr lang="en-US" b="0" i="0" dirty="0">
                <a:solidFill>
                  <a:srgbClr val="0D0D0D"/>
                </a:solidFill>
                <a:effectLst/>
                <a:latin typeface="Avenir Book" panose="02000503020000020003" pitchFamily="2" charset="0"/>
              </a:rPr>
              <a:t>, and other tools.</a:t>
            </a:r>
          </a:p>
          <a:p>
            <a:pPr algn="l"/>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Introduce students to </a:t>
            </a:r>
            <a:r>
              <a:rPr lang="en-US" b="0" i="0" dirty="0" err="1">
                <a:solidFill>
                  <a:srgbClr val="0D0D0D"/>
                </a:solidFill>
                <a:effectLst/>
                <a:latin typeface="Avenir Book" panose="02000503020000020003" pitchFamily="2" charset="0"/>
              </a:rPr>
              <a:t>HuggingFace</a:t>
            </a:r>
            <a:r>
              <a:rPr lang="en-US" b="0" i="0" dirty="0">
                <a:solidFill>
                  <a:srgbClr val="0D0D0D"/>
                </a:solidFill>
                <a:effectLst/>
                <a:latin typeface="Avenir Book" panose="02000503020000020003" pitchFamily="2" charset="0"/>
              </a:rPr>
              <a:t> and its applications.</a:t>
            </a: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Explain the hiring process and the nature of machine learning roles </a:t>
            </a:r>
            <a:r>
              <a:rPr lang="en-US" dirty="0">
                <a:solidFill>
                  <a:srgbClr val="0D0D0D"/>
                </a:solidFill>
                <a:latin typeface="Avenir Book" panose="02000503020000020003" pitchFamily="2" charset="0"/>
              </a:rPr>
              <a:t>via actual case studies</a:t>
            </a: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endParaRPr lang="en-US" b="0" i="0" dirty="0">
              <a:solidFill>
                <a:srgbClr val="0D0D0D"/>
              </a:solidFill>
              <a:effectLst/>
              <a:latin typeface="Avenir Book" panose="02000503020000020003" pitchFamily="2" charset="0"/>
            </a:endParaRPr>
          </a:p>
          <a:p>
            <a:pPr marL="285750" indent="-285750" algn="l">
              <a:buFont typeface="Arial" panose="020B0604020202020204" pitchFamily="34" charset="0"/>
              <a:buChar char="•"/>
            </a:pPr>
            <a:r>
              <a:rPr lang="en-US" b="0" i="0" dirty="0">
                <a:solidFill>
                  <a:srgbClr val="0D0D0D"/>
                </a:solidFill>
                <a:effectLst/>
                <a:latin typeface="Avenir Book" panose="02000503020000020003" pitchFamily="2" charset="0"/>
              </a:rPr>
              <a:t>Review real interview questions with students to prepare them for job applications.</a:t>
            </a:r>
          </a:p>
        </p:txBody>
      </p:sp>
    </p:spTree>
    <p:extLst>
      <p:ext uri="{BB962C8B-B14F-4D97-AF65-F5344CB8AC3E}">
        <p14:creationId xmlns:p14="http://schemas.microsoft.com/office/powerpoint/2010/main" val="3582334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 </a:t>
            </a:r>
            <a:r>
              <a:rPr lang="en" b="1" dirty="0">
                <a:latin typeface="Poppins" pitchFamily="2" charset="77"/>
                <a:cs typeface="Poppins" pitchFamily="2" charset="77"/>
              </a:rPr>
              <a:t>RAG</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Problem Statement: </a:t>
            </a:r>
            <a:r>
              <a:rPr lang="en-US" sz="1700" dirty="0">
                <a:latin typeface="Poppins" pitchFamily="2" charset="77"/>
                <a:cs typeface="Poppins" pitchFamily="2" charset="77"/>
              </a:rPr>
              <a:t>Want “grounded” LLM responses and no hallucination</a:t>
            </a:r>
          </a:p>
          <a:p>
            <a:pPr marL="0" indent="0">
              <a:lnSpc>
                <a:spcPct val="200000"/>
              </a:lnSpc>
              <a:buNone/>
            </a:pPr>
            <a:endParaRPr lang="en-US" sz="1700" dirty="0">
              <a:latin typeface="Poppins" pitchFamily="2" charset="77"/>
              <a:cs typeface="Poppins" pitchFamily="2" charset="77"/>
            </a:endParaRPr>
          </a:p>
        </p:txBody>
      </p:sp>
      <p:sp>
        <p:nvSpPr>
          <p:cNvPr id="9" name="TextBox 8">
            <a:extLst>
              <a:ext uri="{FF2B5EF4-FFF2-40B4-BE49-F238E27FC236}">
                <a16:creationId xmlns:a16="http://schemas.microsoft.com/office/drawing/2014/main" id="{8528157A-16C6-B6BD-7ECA-6D3A410AF62B}"/>
              </a:ext>
            </a:extLst>
          </p:cNvPr>
          <p:cNvSpPr txBox="1"/>
          <p:nvPr/>
        </p:nvSpPr>
        <p:spPr>
          <a:xfrm>
            <a:off x="562910" y="2110820"/>
            <a:ext cx="4833056" cy="584775"/>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0. Setup Retriever</a:t>
            </a:r>
          </a:p>
          <a:p>
            <a:r>
              <a:rPr lang="en-US" sz="1600" dirty="0">
                <a:latin typeface="Menlo" panose="020B0609030804020204" pitchFamily="49" charset="0"/>
              </a:rPr>
              <a:t>r</a:t>
            </a:r>
            <a:r>
              <a:rPr lang="en-US" sz="1600" b="0" dirty="0">
                <a:effectLst/>
                <a:latin typeface="Menlo" panose="020B0609030804020204" pitchFamily="49" charset="0"/>
              </a:rPr>
              <a:t>etriever = ...</a:t>
            </a:r>
          </a:p>
        </p:txBody>
      </p:sp>
      <p:sp>
        <p:nvSpPr>
          <p:cNvPr id="11" name="TextBox 10">
            <a:extLst>
              <a:ext uri="{FF2B5EF4-FFF2-40B4-BE49-F238E27FC236}">
                <a16:creationId xmlns:a16="http://schemas.microsoft.com/office/drawing/2014/main" id="{964D0509-727A-C08C-E4BC-6DFA65BEDE23}"/>
              </a:ext>
            </a:extLst>
          </p:cNvPr>
          <p:cNvSpPr txBox="1"/>
          <p:nvPr/>
        </p:nvSpPr>
        <p:spPr>
          <a:xfrm>
            <a:off x="5901702" y="1958319"/>
            <a:ext cx="6099348" cy="1815882"/>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2. Declare the Model</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llm</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OpenAI</a:t>
            </a:r>
            <a:r>
              <a:rPr lang="en-US" sz="1600" b="0" dirty="0">
                <a:solidFill>
                  <a:srgbClr val="3B3B3B"/>
                </a:solidFill>
                <a:effectLst/>
                <a:latin typeface="Menlo" panose="020B0609030804020204" pitchFamily="49" charset="0"/>
              </a:rPr>
              <a:t>()</a:t>
            </a:r>
          </a:p>
          <a:p>
            <a:br>
              <a:rPr lang="en-US" sz="1600" b="0" dirty="0">
                <a:solidFill>
                  <a:srgbClr val="3B3B3B"/>
                </a:solidFill>
                <a:effectLst/>
                <a:latin typeface="Menlo" panose="020B0609030804020204" pitchFamily="49" charset="0"/>
              </a:rPr>
            </a:br>
            <a:r>
              <a:rPr lang="en-US" sz="1600" b="0" dirty="0">
                <a:solidFill>
                  <a:srgbClr val="008000"/>
                </a:solidFill>
                <a:effectLst/>
                <a:latin typeface="Menlo" panose="020B0609030804020204" pitchFamily="49" charset="0"/>
              </a:rPr>
              <a:t># 3. Define a custom function to concatenate the chunks</a:t>
            </a:r>
            <a:endParaRPr lang="en-US" sz="1600" b="0" dirty="0">
              <a:solidFill>
                <a:srgbClr val="3B3B3B"/>
              </a:solidFill>
              <a:effectLst/>
              <a:latin typeface="Menlo" panose="020B0609030804020204" pitchFamily="49" charset="0"/>
            </a:endParaRPr>
          </a:p>
          <a:p>
            <a:r>
              <a:rPr lang="en-US" sz="1600" b="0" dirty="0">
                <a:solidFill>
                  <a:srgbClr val="0000FF"/>
                </a:solidFill>
                <a:effectLst/>
                <a:latin typeface="Menlo" panose="020B0609030804020204" pitchFamily="49" charset="0"/>
              </a:rPr>
              <a:t>def</a:t>
            </a:r>
            <a:r>
              <a:rPr lang="en-US" sz="1600" b="0" dirty="0">
                <a:solidFill>
                  <a:srgbClr val="3B3B3B"/>
                </a:solidFill>
                <a:effectLst/>
                <a:latin typeface="Menlo" panose="020B0609030804020204" pitchFamily="49" charset="0"/>
              </a:rPr>
              <a:t> </a:t>
            </a:r>
            <a:r>
              <a:rPr lang="en-US" sz="1600" b="0" dirty="0" err="1">
                <a:solidFill>
                  <a:srgbClr val="795E26"/>
                </a:solidFill>
                <a:effectLst/>
                <a:latin typeface="Menlo" panose="020B0609030804020204" pitchFamily="49" charset="0"/>
              </a:rPr>
              <a:t>format_docs</a:t>
            </a:r>
            <a:r>
              <a:rPr lang="en-US" sz="1600" b="0" dirty="0">
                <a:solidFill>
                  <a:srgbClr val="3B3B3B"/>
                </a:solidFill>
                <a:effectLst/>
                <a:latin typeface="Menlo" panose="020B0609030804020204" pitchFamily="49" charset="0"/>
              </a:rPr>
              <a:t>(</a:t>
            </a:r>
            <a:r>
              <a:rPr lang="en-US" sz="1600" b="0" dirty="0" err="1">
                <a:solidFill>
                  <a:srgbClr val="001080"/>
                </a:solidFill>
                <a:effectLst/>
                <a:latin typeface="Menlo" panose="020B0609030804020204" pitchFamily="49" charset="0"/>
              </a:rPr>
              <a:t>top_k_chunks</a:t>
            </a:r>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	...</a:t>
            </a:r>
          </a:p>
        </p:txBody>
      </p:sp>
      <p:sp>
        <p:nvSpPr>
          <p:cNvPr id="13" name="TextBox 12">
            <a:extLst>
              <a:ext uri="{FF2B5EF4-FFF2-40B4-BE49-F238E27FC236}">
                <a16:creationId xmlns:a16="http://schemas.microsoft.com/office/drawing/2014/main" id="{59C07DEC-12E2-8ACC-BBEC-363103138191}"/>
              </a:ext>
            </a:extLst>
          </p:cNvPr>
          <p:cNvSpPr txBox="1"/>
          <p:nvPr/>
        </p:nvSpPr>
        <p:spPr>
          <a:xfrm>
            <a:off x="6009297" y="6165346"/>
            <a:ext cx="6099858" cy="523220"/>
          </a:xfrm>
          <a:prstGeom prst="rect">
            <a:avLst/>
          </a:prstGeom>
          <a:noFill/>
        </p:spPr>
        <p:txBody>
          <a:bodyPr wrap="square">
            <a:spAutoFit/>
          </a:bodyPr>
          <a:lstStyle/>
          <a:p>
            <a:r>
              <a:rPr lang="en-US" sz="1400" b="0" dirty="0">
                <a:solidFill>
                  <a:srgbClr val="008000"/>
                </a:solidFill>
                <a:effectLst/>
                <a:latin typeface="Menlo" panose="020B0609030804020204" pitchFamily="49" charset="0"/>
              </a:rPr>
              <a:t># 5. Use the RAG chain</a:t>
            </a:r>
            <a:endParaRPr lang="en-US" sz="1400" b="0" dirty="0">
              <a:solidFill>
                <a:srgbClr val="3B3B3B"/>
              </a:solidFill>
              <a:effectLst/>
              <a:latin typeface="Menlo" panose="020B0609030804020204" pitchFamily="49" charset="0"/>
            </a:endParaRPr>
          </a:p>
          <a:p>
            <a:r>
              <a:rPr lang="en-US" sz="1400" b="0" dirty="0" err="1">
                <a:solidFill>
                  <a:srgbClr val="001080"/>
                </a:solidFill>
                <a:effectLst/>
                <a:latin typeface="Menlo" panose="020B0609030804020204" pitchFamily="49" charset="0"/>
              </a:rPr>
              <a:t>rag_chain</a:t>
            </a:r>
            <a:r>
              <a:rPr lang="en-US" sz="1400" b="0" dirty="0" err="1">
                <a:solidFill>
                  <a:srgbClr val="3B3B3B"/>
                </a:solidFill>
                <a:effectLst/>
                <a:latin typeface="Menlo" panose="020B0609030804020204" pitchFamily="49" charset="0"/>
              </a:rPr>
              <a:t>.invoke</a:t>
            </a:r>
            <a:r>
              <a:rPr lang="en-US" sz="1400" b="0" dirty="0">
                <a:solidFill>
                  <a:srgbClr val="3B3B3B"/>
                </a:solidFill>
                <a:effectLst/>
                <a:latin typeface="Menlo" panose="020B0609030804020204" pitchFamily="49" charset="0"/>
              </a:rPr>
              <a:t>(</a:t>
            </a:r>
            <a:r>
              <a:rPr lang="en-US" sz="1400" b="0" dirty="0">
                <a:solidFill>
                  <a:srgbClr val="A31515"/>
                </a:solidFill>
                <a:effectLst/>
                <a:latin typeface="Menlo" panose="020B0609030804020204" pitchFamily="49" charset="0"/>
              </a:rPr>
              <a:t>”Who was the first king of Egypt?"</a:t>
            </a:r>
            <a:r>
              <a:rPr lang="en-US" sz="1400" b="0" dirty="0">
                <a:solidFill>
                  <a:srgbClr val="3B3B3B"/>
                </a:solidFill>
                <a:effectLst/>
                <a:latin typeface="Menlo" panose="020B0609030804020204" pitchFamily="49" charset="0"/>
              </a:rPr>
              <a:t>)</a:t>
            </a:r>
          </a:p>
        </p:txBody>
      </p:sp>
      <p:sp>
        <p:nvSpPr>
          <p:cNvPr id="15" name="TextBox 14">
            <a:extLst>
              <a:ext uri="{FF2B5EF4-FFF2-40B4-BE49-F238E27FC236}">
                <a16:creationId xmlns:a16="http://schemas.microsoft.com/office/drawing/2014/main" id="{BC21885A-9C08-3520-A970-857BB8930AAE}"/>
              </a:ext>
            </a:extLst>
          </p:cNvPr>
          <p:cNvSpPr txBox="1"/>
          <p:nvPr/>
        </p:nvSpPr>
        <p:spPr>
          <a:xfrm>
            <a:off x="5903338" y="3862697"/>
            <a:ext cx="6097712" cy="2062103"/>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4. Declare the RAG chain</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rag_chain</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p>
          <a:p>
            <a:r>
              <a:rPr lang="en-US" sz="1600" b="0" dirty="0">
                <a:solidFill>
                  <a:srgbClr val="3B3B3B"/>
                </a:solidFill>
                <a:effectLst/>
                <a:latin typeface="Menlo" panose="020B0609030804020204" pitchFamily="49" charset="0"/>
              </a:rPr>
              <a:t>{</a:t>
            </a:r>
            <a:r>
              <a:rPr lang="en-US" sz="1600" b="0" dirty="0">
                <a:solidFill>
                  <a:srgbClr val="A31515"/>
                </a:solidFill>
                <a:effectLst/>
                <a:latin typeface="Menlo" panose="020B0609030804020204" pitchFamily="49" charset="0"/>
              </a:rPr>
              <a:t>"context"</a:t>
            </a:r>
            <a:r>
              <a:rPr lang="en-US" sz="1600" b="0" dirty="0">
                <a:solidFill>
                  <a:srgbClr val="3B3B3B"/>
                </a:solidFill>
                <a:effectLst/>
                <a:latin typeface="Menlo" panose="020B0609030804020204" pitchFamily="49" charset="0"/>
              </a:rPr>
              <a:t>: </a:t>
            </a:r>
            <a:r>
              <a:rPr lang="en-US" sz="1600" b="1" dirty="0">
                <a:solidFill>
                  <a:srgbClr val="001080"/>
                </a:solidFill>
                <a:effectLst/>
                <a:latin typeface="Menlo" panose="020B0609030804020204" pitchFamily="49" charset="0"/>
              </a:rPr>
              <a:t>retriever</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795E26"/>
                </a:solidFill>
                <a:effectLst/>
                <a:latin typeface="Menlo" panose="020B0609030804020204" pitchFamily="49" charset="0"/>
              </a:rPr>
              <a:t>format_docs</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"question"</a:t>
            </a:r>
            <a:r>
              <a:rPr lang="en-US" sz="1600" b="0" dirty="0">
                <a:solidFill>
                  <a:srgbClr val="3B3B3B"/>
                </a:solidFill>
                <a:effectLst/>
                <a:latin typeface="Menlo" panose="020B0609030804020204" pitchFamily="49" charset="0"/>
              </a:rPr>
              <a:t>:</a:t>
            </a:r>
            <a:r>
              <a:rPr lang="en-US" sz="1600" b="0" dirty="0" err="1">
                <a:solidFill>
                  <a:srgbClr val="3B3B3B"/>
                </a:solidFill>
                <a:effectLst/>
                <a:latin typeface="Menlo" panose="020B0609030804020204" pitchFamily="49" charset="0"/>
              </a:rPr>
              <a:t>RunnablePassthrough</a:t>
            </a:r>
            <a:r>
              <a:rPr lang="en-US" sz="1600" b="0" dirty="0">
                <a:solidFill>
                  <a:srgbClr val="3B3B3B"/>
                </a:solidFill>
                <a:effectLst/>
                <a:latin typeface="Menlo" panose="020B0609030804020204" pitchFamily="49" charset="0"/>
              </a:rPr>
              <a:t>()} </a:t>
            </a:r>
          </a:p>
          <a:p>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prompt</a:t>
            </a:r>
            <a:endParaRPr lang="en-US" sz="1600" b="0" dirty="0">
              <a:solidFill>
                <a:srgbClr val="3B3B3B"/>
              </a:solidFill>
              <a:effectLst/>
              <a:latin typeface="Menlo" panose="020B0609030804020204" pitchFamily="49" charset="0"/>
            </a:endParaRPr>
          </a:p>
          <a:p>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llm</a:t>
            </a:r>
            <a:endParaRPr lang="en-US" sz="1600" b="0" dirty="0">
              <a:solidFill>
                <a:srgbClr val="3B3B3B"/>
              </a:solidFill>
              <a:effectLst/>
              <a:latin typeface="Menlo" panose="020B0609030804020204" pitchFamily="49" charset="0"/>
            </a:endParaRPr>
          </a:p>
          <a:p>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StrOutputParser</a:t>
            </a:r>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a:t>
            </a:r>
          </a:p>
        </p:txBody>
      </p:sp>
      <p:sp>
        <p:nvSpPr>
          <p:cNvPr id="17" name="TextBox 16">
            <a:extLst>
              <a:ext uri="{FF2B5EF4-FFF2-40B4-BE49-F238E27FC236}">
                <a16:creationId xmlns:a16="http://schemas.microsoft.com/office/drawing/2014/main" id="{00DEF8F5-C5C4-F434-1BD6-47C675B8A0E2}"/>
              </a:ext>
            </a:extLst>
          </p:cNvPr>
          <p:cNvSpPr txBox="1"/>
          <p:nvPr/>
        </p:nvSpPr>
        <p:spPr>
          <a:xfrm>
            <a:off x="558912" y="3015222"/>
            <a:ext cx="5139248" cy="3293209"/>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1. Prepare prompt</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template</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"""Use the following 3 pieces of context to answer the question at the end.</a:t>
            </a:r>
            <a:endParaRPr lang="en-US" sz="1600" b="0" dirty="0">
              <a:solidFill>
                <a:srgbClr val="3B3B3B"/>
              </a:solidFill>
              <a:effectLst/>
              <a:latin typeface="Menlo" panose="020B0609030804020204" pitchFamily="49" charset="0"/>
            </a:endParaRPr>
          </a:p>
          <a:p>
            <a:r>
              <a:rPr lang="en-US" sz="1600" b="0" dirty="0">
                <a:solidFill>
                  <a:srgbClr val="A31515"/>
                </a:solidFill>
                <a:effectLst/>
                <a:latin typeface="Menlo" panose="020B0609030804020204" pitchFamily="49" charset="0"/>
              </a:rPr>
              <a:t>Use three sentences maximum and keep the answer as concise as possible and be honest and say I don't know when you need to.</a:t>
            </a:r>
            <a:endParaRPr lang="en-US" sz="1600" b="0" dirty="0">
              <a:solidFill>
                <a:srgbClr val="3B3B3B"/>
              </a:solidFill>
              <a:effectLst/>
              <a:latin typeface="Menlo" panose="020B0609030804020204" pitchFamily="49" charset="0"/>
            </a:endParaRPr>
          </a:p>
          <a:p>
            <a:r>
              <a:rPr lang="en-US" sz="1600" b="0" dirty="0">
                <a:solidFill>
                  <a:srgbClr val="0000FF"/>
                </a:solidFill>
                <a:effectLst/>
                <a:latin typeface="Menlo" panose="020B0609030804020204" pitchFamily="49" charset="0"/>
              </a:rPr>
              <a:t>{context}</a:t>
            </a:r>
            <a:endParaRPr lang="en-US" sz="1600" b="0" dirty="0">
              <a:solidFill>
                <a:srgbClr val="3B3B3B"/>
              </a:solidFill>
              <a:effectLst/>
              <a:latin typeface="Menlo" panose="020B0609030804020204" pitchFamily="49" charset="0"/>
            </a:endParaRPr>
          </a:p>
          <a:p>
            <a:r>
              <a:rPr lang="en-US" sz="1600" b="0" dirty="0">
                <a:solidFill>
                  <a:srgbClr val="A31515"/>
                </a:solidFill>
                <a:effectLst/>
                <a:latin typeface="Menlo" panose="020B0609030804020204" pitchFamily="49" charset="0"/>
              </a:rPr>
              <a:t>Question: </a:t>
            </a:r>
            <a:r>
              <a:rPr lang="en-US" sz="1600" b="0" dirty="0">
                <a:solidFill>
                  <a:srgbClr val="0000FF"/>
                </a:solidFill>
                <a:effectLst/>
                <a:latin typeface="Menlo" panose="020B0609030804020204" pitchFamily="49" charset="0"/>
              </a:rPr>
              <a:t>{question}</a:t>
            </a:r>
            <a:endParaRPr lang="en-US" sz="1600" b="0" dirty="0">
              <a:solidFill>
                <a:srgbClr val="3B3B3B"/>
              </a:solidFill>
              <a:effectLst/>
              <a:latin typeface="Menlo" panose="020B0609030804020204" pitchFamily="49" charset="0"/>
            </a:endParaRPr>
          </a:p>
          <a:p>
            <a:r>
              <a:rPr lang="en-US" sz="1600" b="0" dirty="0">
                <a:solidFill>
                  <a:srgbClr val="A31515"/>
                </a:solidFill>
                <a:effectLst/>
                <a:latin typeface="Menlo" panose="020B0609030804020204" pitchFamily="49" charset="0"/>
              </a:rPr>
              <a:t>Helpful Answer:"""</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prompt</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PromptTemplate.from_template</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template</a:t>
            </a:r>
            <a:r>
              <a:rPr lang="en-US" sz="1600" b="0" dirty="0">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3329290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LangChain: </a:t>
            </a:r>
            <a:r>
              <a:rPr lang="en" b="1" dirty="0">
                <a:latin typeface="Poppins" pitchFamily="2" charset="77"/>
                <a:cs typeface="Poppins" pitchFamily="2" charset="77"/>
              </a:rPr>
              <a:t>Agents</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Problem Statement: </a:t>
            </a:r>
            <a:r>
              <a:rPr lang="en-US" sz="1700" dirty="0">
                <a:latin typeface="Poppins" pitchFamily="2" charset="77"/>
                <a:cs typeface="Poppins" pitchFamily="2" charset="77"/>
              </a:rPr>
              <a:t>Want LLMs to be able to call tools and use output from them!</a:t>
            </a:r>
          </a:p>
          <a:p>
            <a:pPr marL="0" indent="0">
              <a:lnSpc>
                <a:spcPct val="200000"/>
              </a:lnSpc>
              <a:buNone/>
            </a:pPr>
            <a:endParaRPr lang="en-US" sz="1700" dirty="0">
              <a:latin typeface="Poppins" pitchFamily="2" charset="77"/>
              <a:cs typeface="Poppins" pitchFamily="2" charset="77"/>
            </a:endParaRPr>
          </a:p>
        </p:txBody>
      </p:sp>
      <p:sp>
        <p:nvSpPr>
          <p:cNvPr id="6" name="TextBox 5">
            <a:extLst>
              <a:ext uri="{FF2B5EF4-FFF2-40B4-BE49-F238E27FC236}">
                <a16:creationId xmlns:a16="http://schemas.microsoft.com/office/drawing/2014/main" id="{CEFFF36F-611C-C4A4-91B0-B5D5C3606D12}"/>
              </a:ext>
            </a:extLst>
          </p:cNvPr>
          <p:cNvSpPr txBox="1"/>
          <p:nvPr/>
        </p:nvSpPr>
        <p:spPr>
          <a:xfrm>
            <a:off x="449604" y="2003679"/>
            <a:ext cx="6312704" cy="4770537"/>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1. Define the tools (some need LLMs; e.g., math)</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tools</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p>
          <a:p>
            <a:r>
              <a:rPr lang="en-US" sz="1600" b="0" dirty="0">
                <a:solidFill>
                  <a:srgbClr val="3B3B3B"/>
                </a:solidFill>
                <a:effectLst/>
                <a:latin typeface="Menlo" panose="020B0609030804020204" pitchFamily="49" charset="0"/>
              </a:rPr>
              <a:t>Tool(</a:t>
            </a:r>
          </a:p>
          <a:p>
            <a:r>
              <a:rPr lang="en-US" sz="1600" b="0" dirty="0">
                <a:solidFill>
                  <a:srgbClr val="001080"/>
                </a:solidFill>
                <a:effectLst/>
                <a:latin typeface="Menlo" panose="020B0609030804020204" pitchFamily="49" charset="0"/>
              </a:rPr>
              <a:t>name</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"Search"</a:t>
            </a:r>
            <a:r>
              <a:rPr lang="en-US" sz="1600" b="0" dirty="0">
                <a:solidFill>
                  <a:srgbClr val="3B3B3B"/>
                </a:solidFill>
                <a:effectLst/>
                <a:latin typeface="Menlo" panose="020B0609030804020204" pitchFamily="49" charset="0"/>
              </a:rPr>
              <a:t>,</a:t>
            </a:r>
          </a:p>
          <a:p>
            <a:r>
              <a:rPr lang="en-US" sz="1600" b="0" dirty="0" err="1">
                <a:solidFill>
                  <a:srgbClr val="001080"/>
                </a:solidFill>
                <a:effectLst/>
                <a:latin typeface="Menlo" panose="020B0609030804020204" pitchFamily="49" charset="0"/>
              </a:rPr>
              <a:t>func</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SerpAPIWrapper</a:t>
            </a:r>
            <a:r>
              <a:rPr lang="en-US" sz="1600" b="0" dirty="0">
                <a:solidFill>
                  <a:srgbClr val="3B3B3B"/>
                </a:solidFill>
                <a:effectLst/>
                <a:latin typeface="Menlo" panose="020B0609030804020204" pitchFamily="49" charset="0"/>
              </a:rPr>
              <a:t>().run,</a:t>
            </a:r>
          </a:p>
          <a:p>
            <a:r>
              <a:rPr lang="en-US" sz="1600" b="0" dirty="0">
                <a:solidFill>
                  <a:srgbClr val="001080"/>
                </a:solidFill>
                <a:effectLst/>
                <a:latin typeface="Menlo" panose="020B0609030804020204" pitchFamily="49" charset="0"/>
              </a:rPr>
              <a:t>description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"useful for current event questions"</a:t>
            </a:r>
            <a:endParaRPr lang="en-US" sz="1600" b="0" dirty="0">
              <a:solidFill>
                <a:srgbClr val="3B3B3B"/>
              </a:solidFill>
              <a:effectLst/>
              <a:latin typeface="Menlo" panose="020B0609030804020204" pitchFamily="49" charset="0"/>
            </a:endParaRPr>
          </a:p>
          <a:p>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Tool(</a:t>
            </a:r>
          </a:p>
          <a:p>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"Calculator"</a:t>
            </a:r>
            <a:r>
              <a:rPr lang="en-US" sz="1600" b="0" dirty="0">
                <a:solidFill>
                  <a:srgbClr val="3B3B3B"/>
                </a:solidFill>
                <a:effectLst/>
                <a:latin typeface="Menlo" panose="020B0609030804020204" pitchFamily="49" charset="0"/>
              </a:rPr>
              <a:t>,</a:t>
            </a:r>
          </a:p>
          <a:p>
            <a:r>
              <a:rPr lang="en-US" sz="1600" b="0" dirty="0" err="1">
                <a:solidFill>
                  <a:srgbClr val="001080"/>
                </a:solidFill>
                <a:effectLst/>
                <a:latin typeface="Menlo" panose="020B0609030804020204" pitchFamily="49" charset="0"/>
              </a:rPr>
              <a:t>func</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LLMMathChain</a:t>
            </a:r>
            <a:r>
              <a:rPr lang="en-US" sz="1600" b="0" dirty="0">
                <a:solidFill>
                  <a:srgbClr val="3B3B3B"/>
                </a:solidFill>
                <a:effectLst/>
                <a:latin typeface="Menlo" panose="020B0609030804020204" pitchFamily="49" charset="0"/>
              </a:rPr>
              <a:t>(</a:t>
            </a:r>
            <a:r>
              <a:rPr lang="en-US" sz="1600" b="0" dirty="0" err="1">
                <a:solidFill>
                  <a:srgbClr val="001080"/>
                </a:solidFill>
                <a:effectLst/>
                <a:latin typeface="Menlo" panose="020B0609030804020204" pitchFamily="49" charset="0"/>
              </a:rPr>
              <a:t>llm</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OpenAI</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temperature</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0</a:t>
            </a:r>
            <a:r>
              <a:rPr lang="en-US" sz="1600" b="0" dirty="0">
                <a:solidFill>
                  <a:srgbClr val="3B3B3B"/>
                </a:solidFill>
                <a:effectLst/>
                <a:latin typeface="Menlo" panose="020B0609030804020204" pitchFamily="49" charset="0"/>
              </a:rPr>
              <a:t>)).run,</a:t>
            </a:r>
          </a:p>
          <a:p>
            <a:r>
              <a:rPr lang="en-US" sz="1600" b="0" dirty="0">
                <a:solidFill>
                  <a:srgbClr val="001080"/>
                </a:solidFill>
                <a:effectLst/>
                <a:latin typeface="Menlo" panose="020B0609030804020204" pitchFamily="49" charset="0"/>
              </a:rPr>
              <a:t>description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"useful for </a:t>
            </a:r>
            <a:r>
              <a:rPr lang="en-US" sz="1600" dirty="0">
                <a:solidFill>
                  <a:srgbClr val="A31515"/>
                </a:solidFill>
                <a:latin typeface="Menlo" panose="020B0609030804020204" pitchFamily="49" charset="0"/>
              </a:rPr>
              <a:t>math questions</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a:t>
            </a:r>
          </a:p>
          <a:p>
            <a:r>
              <a:rPr lang="en-US" sz="1600" b="0" dirty="0" err="1">
                <a:solidFill>
                  <a:srgbClr val="001080"/>
                </a:solidFill>
                <a:effectLst/>
                <a:latin typeface="Menlo" panose="020B0609030804020204" pitchFamily="49" charset="0"/>
              </a:rPr>
              <a:t>return_direct</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endParaRPr lang="en-US" sz="1600" b="0" dirty="0">
              <a:solidFill>
                <a:srgbClr val="3B3B3B"/>
              </a:solidFill>
              <a:effectLst/>
              <a:latin typeface="Menlo" panose="020B0609030804020204" pitchFamily="49" charset="0"/>
            </a:endParaRPr>
          </a:p>
          <a:p>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Tool(</a:t>
            </a:r>
          </a:p>
          <a:p>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"Music Search"</a:t>
            </a:r>
            <a:r>
              <a:rPr lang="en-US" sz="1600" b="0" dirty="0">
                <a:solidFill>
                  <a:srgbClr val="3B3B3B"/>
                </a:solidFill>
                <a:effectLst/>
                <a:latin typeface="Menlo" panose="020B0609030804020204" pitchFamily="49" charset="0"/>
              </a:rPr>
              <a:t>, 	</a:t>
            </a:r>
            <a:r>
              <a:rPr lang="en-US" sz="1600" b="0" dirty="0">
                <a:solidFill>
                  <a:srgbClr val="008000"/>
                </a:solidFill>
                <a:effectLst/>
                <a:latin typeface="Menlo" panose="020B0609030804020204" pitchFamily="49" charset="0"/>
              </a:rPr>
              <a:t># Custom dummy tool</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func</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x</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”Example Song."</a:t>
            </a:r>
            <a:r>
              <a:rPr lang="en-US" sz="1600" b="0" dirty="0">
                <a:solidFill>
                  <a:srgbClr val="3B3B3B"/>
                </a:solidFill>
                <a:effectLst/>
                <a:latin typeface="Menlo" panose="020B0609030804020204" pitchFamily="49" charset="0"/>
              </a:rPr>
              <a:t>,</a:t>
            </a:r>
          </a:p>
          <a:p>
            <a:r>
              <a:rPr lang="en-US" sz="1600" b="0" dirty="0">
                <a:solidFill>
                  <a:srgbClr val="001080"/>
                </a:solidFill>
                <a:effectLst/>
                <a:latin typeface="Menlo" panose="020B0609030804020204" pitchFamily="49" charset="0"/>
              </a:rPr>
              <a:t>description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 Music search engine</a:t>
            </a:r>
            <a:endParaRPr lang="en-US" sz="1600" b="0" dirty="0">
              <a:solidFill>
                <a:srgbClr val="3B3B3B"/>
              </a:solidFill>
              <a:effectLst/>
              <a:latin typeface="Menlo" panose="020B0609030804020204" pitchFamily="49" charset="0"/>
            </a:endParaRPr>
          </a:p>
          <a:p>
            <a:r>
              <a:rPr lang="en-US" sz="1600" b="0" dirty="0">
                <a:solidFill>
                  <a:srgbClr val="3B3B3B"/>
                </a:solidFill>
                <a:effectLst/>
                <a:latin typeface="Menlo" panose="020B0609030804020204" pitchFamily="49" charset="0"/>
              </a:rPr>
              <a:t>)</a:t>
            </a:r>
          </a:p>
          <a:p>
            <a:r>
              <a:rPr lang="en-US" sz="1600" b="0" dirty="0">
                <a:solidFill>
                  <a:srgbClr val="3B3B3B"/>
                </a:solidFill>
                <a:effectLst/>
                <a:latin typeface="Menlo" panose="020B0609030804020204" pitchFamily="49" charset="0"/>
              </a:rPr>
              <a:t>]</a:t>
            </a:r>
          </a:p>
        </p:txBody>
      </p:sp>
      <p:sp>
        <p:nvSpPr>
          <p:cNvPr id="8" name="TextBox 7">
            <a:extLst>
              <a:ext uri="{FF2B5EF4-FFF2-40B4-BE49-F238E27FC236}">
                <a16:creationId xmlns:a16="http://schemas.microsoft.com/office/drawing/2014/main" id="{29F21F97-6C49-5847-6359-540BC3524F43}"/>
              </a:ext>
            </a:extLst>
          </p:cNvPr>
          <p:cNvSpPr txBox="1"/>
          <p:nvPr/>
        </p:nvSpPr>
        <p:spPr>
          <a:xfrm>
            <a:off x="6890530" y="2003679"/>
            <a:ext cx="4851866" cy="2062103"/>
          </a:xfrm>
          <a:prstGeom prst="rect">
            <a:avLst/>
          </a:prstGeom>
          <a:noFill/>
        </p:spPr>
        <p:txBody>
          <a:bodyPr wrap="square">
            <a:spAutoFit/>
          </a:bodyPr>
          <a:lstStyle/>
          <a:p>
            <a:r>
              <a:rPr lang="en-US" sz="1600" b="0" dirty="0">
                <a:solidFill>
                  <a:srgbClr val="008000"/>
                </a:solidFill>
                <a:effectLst/>
                <a:latin typeface="Menlo" panose="020B0609030804020204" pitchFamily="49" charset="0"/>
              </a:rPr>
              <a:t># 2. Define LLM</a:t>
            </a:r>
            <a:endParaRPr lang="en-US" sz="1600" b="0" dirty="0">
              <a:solidFill>
                <a:srgbClr val="3B3B3B"/>
              </a:solidFill>
              <a:effectLst/>
              <a:latin typeface="Menlo" panose="020B0609030804020204" pitchFamily="49" charset="0"/>
            </a:endParaRPr>
          </a:p>
          <a:p>
            <a:r>
              <a:rPr lang="en-US" sz="1600" b="0" dirty="0" err="1">
                <a:solidFill>
                  <a:srgbClr val="001080"/>
                </a:solidFill>
                <a:effectLst/>
                <a:latin typeface="Menlo" panose="020B0609030804020204" pitchFamily="49" charset="0"/>
              </a:rPr>
              <a:t>llm</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OpenAI</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temperature</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0</a:t>
            </a:r>
            <a:r>
              <a:rPr lang="en-US" sz="1600" b="0" dirty="0">
                <a:solidFill>
                  <a:srgbClr val="3B3B3B"/>
                </a:solidFill>
                <a:effectLst/>
                <a:latin typeface="Menlo" panose="020B0609030804020204" pitchFamily="49" charset="0"/>
              </a:rPr>
              <a:t>)</a:t>
            </a:r>
          </a:p>
          <a:p>
            <a:br>
              <a:rPr lang="en-US" sz="1600" b="0" dirty="0">
                <a:solidFill>
                  <a:srgbClr val="3B3B3B"/>
                </a:solidFill>
                <a:effectLst/>
                <a:latin typeface="Menlo" panose="020B0609030804020204" pitchFamily="49" charset="0"/>
              </a:rPr>
            </a:br>
            <a:r>
              <a:rPr lang="en-US" sz="1600" b="0" dirty="0">
                <a:solidFill>
                  <a:srgbClr val="008000"/>
                </a:solidFill>
                <a:effectLst/>
                <a:latin typeface="Menlo" panose="020B0609030804020204" pitchFamily="49" charset="0"/>
              </a:rPr>
              <a:t># 3. Wrap tools and LLM in an agent!</a:t>
            </a:r>
            <a:endParaRPr lang="en-US" sz="1600" b="0" dirty="0">
              <a:solidFill>
                <a:srgbClr val="3B3B3B"/>
              </a:solidFill>
              <a:effectLst/>
              <a:latin typeface="Menlo" panose="020B0609030804020204" pitchFamily="49" charset="0"/>
            </a:endParaRPr>
          </a:p>
          <a:p>
            <a:r>
              <a:rPr lang="en-US" sz="1600" b="0" dirty="0">
                <a:solidFill>
                  <a:srgbClr val="001080"/>
                </a:solidFill>
                <a:effectLst/>
                <a:latin typeface="Menlo" panose="020B0609030804020204" pitchFamily="49" charset="0"/>
              </a:rPr>
              <a:t>agent</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3B3B3B"/>
                </a:solidFill>
                <a:effectLst/>
                <a:latin typeface="Menlo" panose="020B0609030804020204" pitchFamily="49" charset="0"/>
              </a:rPr>
              <a:t>initialize_agent</a:t>
            </a:r>
            <a:r>
              <a:rPr lang="en-US" sz="1600" b="0" dirty="0">
                <a:solidFill>
                  <a:srgbClr val="3B3B3B"/>
                </a:solidFill>
                <a:effectLst/>
                <a:latin typeface="Menlo" panose="020B0609030804020204" pitchFamily="49" charset="0"/>
              </a:rPr>
              <a:t>(</a:t>
            </a:r>
            <a:r>
              <a:rPr lang="en-US" sz="1600" b="0" dirty="0">
                <a:solidFill>
                  <a:srgbClr val="001080"/>
                </a:solidFill>
                <a:effectLst/>
                <a:latin typeface="Menlo" panose="020B0609030804020204" pitchFamily="49" charset="0"/>
              </a:rPr>
              <a:t>tools</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llm</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agent</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"zero-shot-react-description"</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verbose</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3B3B3B"/>
                </a:solidFill>
                <a:effectLst/>
                <a:latin typeface="Menlo" panose="020B0609030804020204" pitchFamily="49" charset="0"/>
              </a:rPr>
              <a:t>)</a:t>
            </a:r>
          </a:p>
          <a:p>
            <a:endParaRPr lang="en-US" sz="1600" b="0" dirty="0">
              <a:solidFill>
                <a:srgbClr val="3B3B3B"/>
              </a:solidFill>
              <a:effectLst/>
              <a:latin typeface="Menlo" panose="020B0609030804020204" pitchFamily="49" charset="0"/>
            </a:endParaRPr>
          </a:p>
        </p:txBody>
      </p:sp>
      <p:pic>
        <p:nvPicPr>
          <p:cNvPr id="10" name="Picture 9">
            <a:extLst>
              <a:ext uri="{FF2B5EF4-FFF2-40B4-BE49-F238E27FC236}">
                <a16:creationId xmlns:a16="http://schemas.microsoft.com/office/drawing/2014/main" id="{2246DF5C-7396-7106-6F6C-5005A41E923B}"/>
              </a:ext>
            </a:extLst>
          </p:cNvPr>
          <p:cNvPicPr>
            <a:picLocks noChangeAspect="1"/>
          </p:cNvPicPr>
          <p:nvPr/>
        </p:nvPicPr>
        <p:blipFill>
          <a:blip r:embed="rId4"/>
          <a:stretch>
            <a:fillRect/>
          </a:stretch>
        </p:blipFill>
        <p:spPr>
          <a:xfrm>
            <a:off x="6890530" y="3936170"/>
            <a:ext cx="4187979" cy="274808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932340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Back to NLP: </a:t>
            </a:r>
            <a:r>
              <a:rPr lang="en" b="1" dirty="0">
                <a:latin typeface="Poppins" pitchFamily="2" charset="77"/>
                <a:cs typeface="Poppins" pitchFamily="2" charset="77"/>
              </a:rPr>
              <a:t>HuggingFace</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For many problems, </a:t>
            </a:r>
            <a:r>
              <a:rPr lang="en-US" sz="1700" dirty="0">
                <a:latin typeface="Poppins" pitchFamily="2" charset="77"/>
                <a:cs typeface="Poppins" pitchFamily="2" charset="77"/>
              </a:rPr>
              <a:t>using a generic LLM could be too expensive and it’s better to use a smaller model (encoder or encoder-decoder)</a:t>
            </a:r>
          </a:p>
          <a:p>
            <a:pPr>
              <a:lnSpc>
                <a:spcPct val="200000"/>
              </a:lnSpc>
              <a:buFont typeface="Apple Symbols" panose="02000000000000000000" pitchFamily="2" charset="-79"/>
              <a:buChar char="⬡"/>
            </a:pPr>
            <a:r>
              <a:rPr lang="en-US" sz="1800" dirty="0"/>
              <a:t>🤗 </a:t>
            </a:r>
            <a:r>
              <a:rPr lang="en-US" sz="1800" b="1" dirty="0">
                <a:latin typeface="Poppins" pitchFamily="2" charset="77"/>
                <a:cs typeface="Poppins" pitchFamily="2" charset="77"/>
              </a:rPr>
              <a:t>HuggingFace </a:t>
            </a:r>
            <a:r>
              <a:rPr lang="en-US" sz="1700" dirty="0">
                <a:latin typeface="Poppins" pitchFamily="2" charset="77"/>
                <a:cs typeface="Poppins" pitchFamily="2" charset="77"/>
              </a:rPr>
              <a:t>(package and website) houses a large range of pretrained NLP (and CV) models</a:t>
            </a:r>
          </a:p>
          <a:p>
            <a:pPr lvl="1">
              <a:lnSpc>
                <a:spcPct val="200000"/>
              </a:lnSpc>
              <a:buFont typeface="Apple Symbols" panose="02000000000000000000" pitchFamily="2" charset="-79"/>
              <a:buChar char="⬡"/>
            </a:pPr>
            <a:r>
              <a:rPr lang="en-US" sz="1600" dirty="0">
                <a:latin typeface="Poppins" pitchFamily="2" charset="77"/>
                <a:cs typeface="Poppins" pitchFamily="2" charset="77"/>
              </a:rPr>
              <a:t>Usually get pretrained model then fine-tune it on a custom task</a:t>
            </a:r>
          </a:p>
          <a:p>
            <a:pPr lvl="1">
              <a:lnSpc>
                <a:spcPct val="200000"/>
              </a:lnSpc>
              <a:buFont typeface="Apple Symbols" panose="02000000000000000000" pitchFamily="2" charset="-79"/>
              <a:buChar char="⬡"/>
            </a:pPr>
            <a:r>
              <a:rPr lang="en-US" sz="1600" dirty="0">
                <a:latin typeface="Poppins" pitchFamily="2" charset="77"/>
                <a:cs typeface="Poppins" pitchFamily="2" charset="77"/>
              </a:rPr>
              <a:t>As we saw before for CV, much better that training from scratch</a:t>
            </a:r>
          </a:p>
          <a:p>
            <a:pPr>
              <a:lnSpc>
                <a:spcPct val="200000"/>
              </a:lnSpc>
              <a:buFont typeface="Apple Symbols" panose="02000000000000000000" pitchFamily="2" charset="-79"/>
              <a:buChar char="⬡"/>
            </a:pPr>
            <a:r>
              <a:rPr lang="en-US" sz="1700" dirty="0">
                <a:latin typeface="Poppins" pitchFamily="2" charset="77"/>
                <a:cs typeface="Poppins" pitchFamily="2" charset="77"/>
              </a:rPr>
              <a:t>Let’s have a real demo by navigating to their </a:t>
            </a:r>
            <a:r>
              <a:rPr lang="en-US" sz="1700" dirty="0">
                <a:latin typeface="Poppins" pitchFamily="2" charset="77"/>
                <a:cs typeface="Poppins" pitchFamily="2" charset="77"/>
                <a:hlinkClick r:id="rId4"/>
              </a:rPr>
              <a:t>website</a:t>
            </a:r>
            <a:r>
              <a:rPr lang="en-US" sz="1700" dirty="0">
                <a:latin typeface="Poppins" pitchFamily="2" charset="77"/>
                <a:cs typeface="Poppins" pitchFamily="2" charset="77"/>
              </a:rPr>
              <a:t>.</a:t>
            </a: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marL="0" indent="0">
              <a:lnSpc>
                <a:spcPct val="200000"/>
              </a:lnSpc>
              <a:buNone/>
            </a:pPr>
            <a:endParaRPr lang="en-US" sz="1700" dirty="0">
              <a:latin typeface="Poppins" pitchFamily="2" charset="77"/>
              <a:cs typeface="Poppins" pitchFamily="2" charset="77"/>
            </a:endParaRPr>
          </a:p>
        </p:txBody>
      </p:sp>
      <p:pic>
        <p:nvPicPr>
          <p:cNvPr id="11" name="Picture 10">
            <a:extLst>
              <a:ext uri="{FF2B5EF4-FFF2-40B4-BE49-F238E27FC236}">
                <a16:creationId xmlns:a16="http://schemas.microsoft.com/office/drawing/2014/main" id="{67795BA8-1460-68A3-16B7-64009F4A309A}"/>
              </a:ext>
            </a:extLst>
          </p:cNvPr>
          <p:cNvPicPr>
            <a:picLocks noChangeAspect="1"/>
          </p:cNvPicPr>
          <p:nvPr/>
        </p:nvPicPr>
        <p:blipFill>
          <a:blip r:embed="rId5"/>
          <a:stretch>
            <a:fillRect/>
          </a:stretch>
        </p:blipFill>
        <p:spPr>
          <a:xfrm>
            <a:off x="8087104" y="3301285"/>
            <a:ext cx="3826841" cy="32533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769105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Back to NLP: </a:t>
            </a:r>
            <a:r>
              <a:rPr lang="en" b="1" dirty="0">
                <a:latin typeface="Poppins" pitchFamily="2" charset="77"/>
                <a:cs typeface="Poppins" pitchFamily="2" charset="77"/>
              </a:rPr>
              <a:t>HuggingFace</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170C0E-0657-FF47-740A-5F93FA266CAC}"/>
              </a:ext>
            </a:extLst>
          </p:cNvPr>
          <p:cNvSpPr>
            <a:spLocks noGrp="1"/>
          </p:cNvSpPr>
          <p:nvPr>
            <p:ph idx="1"/>
          </p:nvPr>
        </p:nvSpPr>
        <p:spPr>
          <a:xfrm>
            <a:off x="449604" y="1253335"/>
            <a:ext cx="109041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For many problems, </a:t>
            </a:r>
            <a:r>
              <a:rPr lang="en-US" sz="1700" dirty="0">
                <a:latin typeface="Poppins" pitchFamily="2" charset="77"/>
                <a:cs typeface="Poppins" pitchFamily="2" charset="77"/>
              </a:rPr>
              <a:t>using a generic LLM could be too expensive and it’s better to use a smaller model (encoder or encoder-decoder)</a:t>
            </a:r>
          </a:p>
          <a:p>
            <a:pPr>
              <a:lnSpc>
                <a:spcPct val="200000"/>
              </a:lnSpc>
              <a:buFont typeface="Apple Symbols" panose="02000000000000000000" pitchFamily="2" charset="-79"/>
              <a:buChar char="⬡"/>
            </a:pPr>
            <a:r>
              <a:rPr lang="en-US" sz="1800" dirty="0"/>
              <a:t>🤗 </a:t>
            </a:r>
            <a:r>
              <a:rPr lang="en-US" sz="1800" b="1" dirty="0">
                <a:latin typeface="Poppins" pitchFamily="2" charset="77"/>
                <a:cs typeface="Poppins" pitchFamily="2" charset="77"/>
              </a:rPr>
              <a:t>HuggingFace </a:t>
            </a:r>
            <a:r>
              <a:rPr lang="en-US" sz="1700" dirty="0">
                <a:latin typeface="Poppins" pitchFamily="2" charset="77"/>
                <a:cs typeface="Poppins" pitchFamily="2" charset="77"/>
              </a:rPr>
              <a:t>(package and website) houses a large range of pretrained NLP (and CV) models</a:t>
            </a:r>
          </a:p>
          <a:p>
            <a:pPr lvl="1">
              <a:lnSpc>
                <a:spcPct val="200000"/>
              </a:lnSpc>
              <a:buFont typeface="Apple Symbols" panose="02000000000000000000" pitchFamily="2" charset="-79"/>
              <a:buChar char="⬡"/>
            </a:pPr>
            <a:r>
              <a:rPr lang="en-US" sz="1600" dirty="0">
                <a:latin typeface="Poppins" pitchFamily="2" charset="77"/>
                <a:cs typeface="Poppins" pitchFamily="2" charset="77"/>
              </a:rPr>
              <a:t>Usually get pretrained model then fine-tune it on a custom task</a:t>
            </a:r>
          </a:p>
          <a:p>
            <a:pPr lvl="1">
              <a:lnSpc>
                <a:spcPct val="200000"/>
              </a:lnSpc>
              <a:buFont typeface="Apple Symbols" panose="02000000000000000000" pitchFamily="2" charset="-79"/>
              <a:buChar char="⬡"/>
            </a:pPr>
            <a:r>
              <a:rPr lang="en-US" sz="1600" dirty="0">
                <a:latin typeface="Poppins" pitchFamily="2" charset="77"/>
                <a:cs typeface="Poppins" pitchFamily="2" charset="77"/>
              </a:rPr>
              <a:t>As we saw before for CV, much better that training from scratch</a:t>
            </a:r>
          </a:p>
          <a:p>
            <a:pPr>
              <a:lnSpc>
                <a:spcPct val="200000"/>
              </a:lnSpc>
              <a:buFont typeface="Apple Symbols" panose="02000000000000000000" pitchFamily="2" charset="-79"/>
              <a:buChar char="⬡"/>
            </a:pPr>
            <a:r>
              <a:rPr lang="en-US" sz="1700" dirty="0">
                <a:latin typeface="Poppins" pitchFamily="2" charset="77"/>
                <a:cs typeface="Poppins" pitchFamily="2" charset="77"/>
              </a:rPr>
              <a:t>Let’s see their </a:t>
            </a:r>
            <a:r>
              <a:rPr lang="en-US" sz="1700" dirty="0">
                <a:latin typeface="Poppins" pitchFamily="2" charset="77"/>
                <a:cs typeface="Poppins" pitchFamily="2" charset="77"/>
                <a:hlinkClick r:id="rId4"/>
              </a:rPr>
              <a:t>website</a:t>
            </a:r>
            <a:r>
              <a:rPr lang="en-US" sz="1700" dirty="0">
                <a:latin typeface="Poppins" pitchFamily="2" charset="77"/>
                <a:cs typeface="Poppins" pitchFamily="2" charset="77"/>
              </a:rPr>
              <a:t>.</a:t>
            </a:r>
          </a:p>
          <a:p>
            <a:pPr>
              <a:lnSpc>
                <a:spcPct val="200000"/>
              </a:lnSpc>
              <a:buFont typeface="Apple Symbols" panose="02000000000000000000" pitchFamily="2" charset="-79"/>
              <a:buChar char="⬡"/>
            </a:pPr>
            <a:r>
              <a:rPr lang="en-US" sz="1700" dirty="0">
                <a:latin typeface="Poppins" pitchFamily="2" charset="77"/>
                <a:cs typeface="Poppins" pitchFamily="2" charset="77"/>
              </a:rPr>
              <a:t>Models are in </a:t>
            </a:r>
            <a:r>
              <a:rPr lang="en-US" sz="1700" dirty="0" err="1">
                <a:latin typeface="Poppins" pitchFamily="2" charset="77"/>
                <a:cs typeface="Poppins" pitchFamily="2" charset="77"/>
              </a:rPr>
              <a:t>PyTorch</a:t>
            </a:r>
            <a:r>
              <a:rPr lang="en-US" sz="1700" dirty="0">
                <a:latin typeface="Poppins" pitchFamily="2" charset="77"/>
                <a:cs typeface="Poppins" pitchFamily="2" charset="77"/>
              </a:rPr>
              <a:t>/TensorFlow (mostly </a:t>
            </a:r>
            <a:r>
              <a:rPr lang="en-US" sz="1700" dirty="0" err="1">
                <a:latin typeface="Poppins" pitchFamily="2" charset="77"/>
                <a:cs typeface="Poppins" pitchFamily="2" charset="77"/>
              </a:rPr>
              <a:t>PyTorch</a:t>
            </a:r>
            <a:r>
              <a:rPr lang="en-US" sz="1700" dirty="0">
                <a:latin typeface="Poppins" pitchFamily="2" charset="77"/>
                <a:cs typeface="Poppins" pitchFamily="2" charset="77"/>
              </a:rPr>
              <a:t>) so no need</a:t>
            </a:r>
            <a:br>
              <a:rPr lang="en-US" sz="1700" dirty="0">
                <a:latin typeface="Poppins" pitchFamily="2" charset="77"/>
                <a:cs typeface="Poppins" pitchFamily="2" charset="77"/>
              </a:rPr>
            </a:br>
            <a:r>
              <a:rPr lang="en-US" sz="1700" dirty="0">
                <a:latin typeface="Poppins" pitchFamily="2" charset="77"/>
                <a:cs typeface="Poppins" pitchFamily="2" charset="77"/>
              </a:rPr>
              <a:t>to learn new syntax (just some high-level functions)</a:t>
            </a:r>
          </a:p>
          <a:p>
            <a:pPr>
              <a:lnSpc>
                <a:spcPct val="200000"/>
              </a:lnSpc>
              <a:buFont typeface="Apple Symbols" panose="02000000000000000000" pitchFamily="2" charset="-79"/>
              <a:buChar char="⬡"/>
            </a:pPr>
            <a:endParaRPr lang="en-US" sz="1700" dirty="0">
              <a:latin typeface="Poppins" pitchFamily="2" charset="77"/>
              <a:cs typeface="Poppins" pitchFamily="2" charset="77"/>
            </a:endParaRPr>
          </a:p>
          <a:p>
            <a:pPr marL="0" indent="0">
              <a:lnSpc>
                <a:spcPct val="200000"/>
              </a:lnSpc>
              <a:buNone/>
            </a:pPr>
            <a:endParaRPr lang="en-US" sz="1700" dirty="0">
              <a:latin typeface="Poppins" pitchFamily="2" charset="77"/>
              <a:cs typeface="Poppins" pitchFamily="2" charset="77"/>
            </a:endParaRPr>
          </a:p>
        </p:txBody>
      </p:sp>
      <p:pic>
        <p:nvPicPr>
          <p:cNvPr id="11" name="Picture 10">
            <a:extLst>
              <a:ext uri="{FF2B5EF4-FFF2-40B4-BE49-F238E27FC236}">
                <a16:creationId xmlns:a16="http://schemas.microsoft.com/office/drawing/2014/main" id="{67795BA8-1460-68A3-16B7-64009F4A309A}"/>
              </a:ext>
            </a:extLst>
          </p:cNvPr>
          <p:cNvPicPr>
            <a:picLocks noChangeAspect="1"/>
          </p:cNvPicPr>
          <p:nvPr/>
        </p:nvPicPr>
        <p:blipFill>
          <a:blip r:embed="rId5"/>
          <a:stretch>
            <a:fillRect/>
          </a:stretch>
        </p:blipFill>
        <p:spPr>
          <a:xfrm>
            <a:off x="8087104" y="3301285"/>
            <a:ext cx="3826841" cy="32533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47275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562909" y="170585"/>
            <a:ext cx="10515600" cy="1325563"/>
          </a:xfrm>
        </p:spPr>
        <p:txBody>
          <a:bodyPr/>
          <a:lstStyle/>
          <a:p>
            <a:r>
              <a:rPr lang="en" b="1" dirty="0">
                <a:solidFill>
                  <a:srgbClr val="0070C0"/>
                </a:solidFill>
                <a:latin typeface="Poppins" pitchFamily="2" charset="77"/>
                <a:cs typeface="Poppins" pitchFamily="2" charset="77"/>
              </a:rPr>
              <a:t>HuggingFace </a:t>
            </a:r>
            <a:r>
              <a:rPr lang="en" b="1" dirty="0">
                <a:latin typeface="Poppins" pitchFamily="2" charset="77"/>
                <a:cs typeface="Poppins" pitchFamily="2" charset="77"/>
              </a:rPr>
              <a:t>Example</a:t>
            </a:r>
            <a:endParaRPr lang="en-US" b="1"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B0D360-4DDD-EA2E-63D7-35475724D2B8}"/>
              </a:ext>
            </a:extLst>
          </p:cNvPr>
          <p:cNvSpPr txBox="1"/>
          <p:nvPr/>
        </p:nvSpPr>
        <p:spPr>
          <a:xfrm>
            <a:off x="562909" y="1813648"/>
            <a:ext cx="11197291" cy="4524315"/>
          </a:xfrm>
          <a:prstGeom prst="rect">
            <a:avLst/>
          </a:prstGeom>
          <a:noFill/>
        </p:spPr>
        <p:txBody>
          <a:bodyPr wrap="square">
            <a:spAutoFit/>
          </a:bodyPr>
          <a:lstStyle/>
          <a:p>
            <a:r>
              <a:rPr lang="en-US" b="0" dirty="0">
                <a:solidFill>
                  <a:srgbClr val="AF00DB"/>
                </a:solidFill>
                <a:effectLst/>
                <a:latin typeface="Menlo" panose="020B0609030804020204" pitchFamily="49" charset="0"/>
              </a:rPr>
              <a:t>import</a:t>
            </a:r>
            <a:r>
              <a:rPr lang="en-US" b="0" dirty="0">
                <a:solidFill>
                  <a:srgbClr val="3B3B3B"/>
                </a:solidFill>
                <a:effectLst/>
                <a:latin typeface="Menlo" panose="020B0609030804020204" pitchFamily="49" charset="0"/>
              </a:rPr>
              <a:t> </a:t>
            </a:r>
            <a:r>
              <a:rPr lang="en-US" b="0" dirty="0">
                <a:solidFill>
                  <a:srgbClr val="267F99"/>
                </a:solidFill>
                <a:effectLst/>
                <a:latin typeface="Menlo" panose="020B0609030804020204" pitchFamily="49" charset="0"/>
              </a:rPr>
              <a:t>torch</a:t>
            </a:r>
            <a:endParaRPr lang="en-US" b="0" dirty="0">
              <a:solidFill>
                <a:srgbClr val="3B3B3B"/>
              </a:solidFill>
              <a:effectLst/>
              <a:latin typeface="Menlo" panose="020B0609030804020204" pitchFamily="49" charset="0"/>
            </a:endParaRPr>
          </a:p>
          <a:p>
            <a:r>
              <a:rPr lang="en-US" b="0" dirty="0">
                <a:solidFill>
                  <a:srgbClr val="AF00DB"/>
                </a:solidFill>
                <a:effectLst/>
                <a:latin typeface="Menlo" panose="020B0609030804020204" pitchFamily="49" charset="0"/>
              </a:rPr>
              <a:t>from</a:t>
            </a:r>
            <a:r>
              <a:rPr lang="en-US" b="0" dirty="0">
                <a:solidFill>
                  <a:srgbClr val="3B3B3B"/>
                </a:solidFill>
                <a:effectLst/>
                <a:latin typeface="Menlo" panose="020B0609030804020204" pitchFamily="49" charset="0"/>
              </a:rPr>
              <a:t> </a:t>
            </a:r>
            <a:r>
              <a:rPr lang="en-US" b="0" dirty="0">
                <a:solidFill>
                  <a:srgbClr val="267F99"/>
                </a:solidFill>
                <a:effectLst/>
                <a:latin typeface="Menlo" panose="020B0609030804020204" pitchFamily="49" charset="0"/>
              </a:rPr>
              <a:t>transformers</a:t>
            </a:r>
            <a:r>
              <a:rPr lang="en-US" b="0" dirty="0">
                <a:solidFill>
                  <a:srgbClr val="3B3B3B"/>
                </a:solidFill>
                <a:effectLst/>
                <a:latin typeface="Menlo" panose="020B0609030804020204" pitchFamily="49" charset="0"/>
              </a:rPr>
              <a:t> </a:t>
            </a:r>
            <a:r>
              <a:rPr lang="en-US" b="0" dirty="0">
                <a:solidFill>
                  <a:srgbClr val="AF00DB"/>
                </a:solidFill>
                <a:effectLst/>
                <a:latin typeface="Menlo" panose="020B0609030804020204" pitchFamily="49" charset="0"/>
              </a:rPr>
              <a:t>import</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DistilBertTokenizer</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DistilBertForSequenceClassification</a:t>
            </a:r>
            <a:endParaRPr lang="en-US" b="0" dirty="0">
              <a:solidFill>
                <a:srgbClr val="3B3B3B"/>
              </a:solidFill>
              <a:effectLst/>
              <a:latin typeface="Menlo" panose="020B0609030804020204" pitchFamily="49" charset="0"/>
            </a:endParaRPr>
          </a:p>
          <a:p>
            <a:br>
              <a:rPr lang="en-US" b="0" dirty="0">
                <a:solidFill>
                  <a:srgbClr val="3B3B3B"/>
                </a:solidFill>
                <a:effectLst/>
                <a:latin typeface="Menlo" panose="020B0609030804020204" pitchFamily="49" charset="0"/>
              </a:rPr>
            </a:br>
            <a:r>
              <a:rPr lang="en-US" b="0" dirty="0">
                <a:solidFill>
                  <a:srgbClr val="001080"/>
                </a:solidFill>
                <a:effectLst/>
                <a:latin typeface="Menlo" panose="020B0609030804020204" pitchFamily="49" charset="0"/>
              </a:rPr>
              <a:t>tokenizer</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DistilBertTokenizer</a:t>
            </a:r>
            <a:r>
              <a:rPr lang="en-US" b="0" dirty="0" err="1">
                <a:solidFill>
                  <a:srgbClr val="3B3B3B"/>
                </a:solidFill>
                <a:effectLst/>
                <a:latin typeface="Menlo" panose="020B0609030804020204" pitchFamily="49" charset="0"/>
              </a:rPr>
              <a:t>.</a:t>
            </a:r>
            <a:r>
              <a:rPr lang="en-US" b="0" dirty="0" err="1">
                <a:solidFill>
                  <a:srgbClr val="795E26"/>
                </a:solidFill>
                <a:effectLst/>
                <a:latin typeface="Menlo" panose="020B0609030804020204" pitchFamily="49" charset="0"/>
              </a:rPr>
              <a:t>from_pretrained</a:t>
            </a:r>
            <a:r>
              <a:rPr lang="en-US" b="0" dirty="0">
                <a:solidFill>
                  <a:srgbClr val="3B3B3B"/>
                </a:solidFill>
                <a:effectLst/>
                <a:latin typeface="Menlo" panose="020B0609030804020204" pitchFamily="49" charset="0"/>
              </a:rPr>
              <a:t>(</a:t>
            </a:r>
            <a:r>
              <a:rPr lang="en-US" b="0" dirty="0">
                <a:solidFill>
                  <a:srgbClr val="A31515"/>
                </a:solidFill>
                <a:effectLst/>
                <a:latin typeface="Menlo" panose="020B0609030804020204" pitchFamily="49" charset="0"/>
              </a:rPr>
              <a:t>"distilbert-base-uncased-finetuned-sst-2-english"</a:t>
            </a:r>
            <a:r>
              <a:rPr lang="en-US" b="0" dirty="0">
                <a:solidFill>
                  <a:srgbClr val="3B3B3B"/>
                </a:solidFill>
                <a:effectLst/>
                <a:latin typeface="Menlo" panose="020B0609030804020204" pitchFamily="49" charset="0"/>
              </a:rPr>
              <a:t>)</a:t>
            </a:r>
          </a:p>
          <a:p>
            <a:r>
              <a:rPr lang="en-US" b="0" dirty="0">
                <a:solidFill>
                  <a:srgbClr val="001080"/>
                </a:solidFill>
                <a:effectLst/>
                <a:latin typeface="Menlo" panose="020B0609030804020204" pitchFamily="49" charset="0"/>
              </a:rPr>
              <a:t>model</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DistilBertForSequenceClassification</a:t>
            </a:r>
            <a:r>
              <a:rPr lang="en-US" b="0" dirty="0" err="1">
                <a:solidFill>
                  <a:srgbClr val="3B3B3B"/>
                </a:solidFill>
                <a:effectLst/>
                <a:latin typeface="Menlo" panose="020B0609030804020204" pitchFamily="49" charset="0"/>
              </a:rPr>
              <a:t>.</a:t>
            </a:r>
            <a:r>
              <a:rPr lang="en-US" b="0" dirty="0" err="1">
                <a:solidFill>
                  <a:srgbClr val="795E26"/>
                </a:solidFill>
                <a:effectLst/>
                <a:latin typeface="Menlo" panose="020B0609030804020204" pitchFamily="49" charset="0"/>
              </a:rPr>
              <a:t>from_pretrained</a:t>
            </a:r>
            <a:r>
              <a:rPr lang="en-US" b="0" dirty="0">
                <a:solidFill>
                  <a:srgbClr val="3B3B3B"/>
                </a:solidFill>
                <a:effectLst/>
                <a:latin typeface="Menlo" panose="020B0609030804020204" pitchFamily="49" charset="0"/>
              </a:rPr>
              <a:t>(</a:t>
            </a:r>
            <a:r>
              <a:rPr lang="en-US" b="0" dirty="0">
                <a:solidFill>
                  <a:srgbClr val="A31515"/>
                </a:solidFill>
                <a:effectLst/>
                <a:latin typeface="Menlo" panose="020B0609030804020204" pitchFamily="49" charset="0"/>
              </a:rPr>
              <a:t>"distilbert-base-uncased-finetuned-sst-2-english"</a:t>
            </a:r>
            <a:r>
              <a:rPr lang="en-US" b="0" dirty="0">
                <a:solidFill>
                  <a:srgbClr val="3B3B3B"/>
                </a:solidFill>
                <a:effectLst/>
                <a:latin typeface="Menlo" panose="020B0609030804020204" pitchFamily="49" charset="0"/>
              </a:rPr>
              <a:t>)</a:t>
            </a:r>
          </a:p>
          <a:p>
            <a:br>
              <a:rPr lang="en-US" b="0" dirty="0">
                <a:solidFill>
                  <a:srgbClr val="3B3B3B"/>
                </a:solidFill>
                <a:effectLst/>
                <a:latin typeface="Menlo" panose="020B0609030804020204" pitchFamily="49" charset="0"/>
              </a:rPr>
            </a:br>
            <a:r>
              <a:rPr lang="en-US" b="0" dirty="0">
                <a:solidFill>
                  <a:srgbClr val="001080"/>
                </a:solidFill>
                <a:effectLst/>
                <a:latin typeface="Menlo" panose="020B0609030804020204" pitchFamily="49" charset="0"/>
              </a:rPr>
              <a:t>inputs</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a:solidFill>
                  <a:srgbClr val="001080"/>
                </a:solidFill>
                <a:effectLst/>
                <a:latin typeface="Menlo" panose="020B0609030804020204" pitchFamily="49" charset="0"/>
              </a:rPr>
              <a:t>tokenizer</a:t>
            </a:r>
            <a:r>
              <a:rPr lang="en-US" b="0" dirty="0">
                <a:solidFill>
                  <a:srgbClr val="3B3B3B"/>
                </a:solidFill>
                <a:effectLst/>
                <a:latin typeface="Menlo" panose="020B0609030804020204" pitchFamily="49" charset="0"/>
              </a:rPr>
              <a:t>(</a:t>
            </a:r>
            <a:r>
              <a:rPr lang="en-US" b="0" dirty="0">
                <a:solidFill>
                  <a:srgbClr val="A31515"/>
                </a:solidFill>
                <a:effectLst/>
                <a:latin typeface="Menlo" panose="020B0609030804020204" pitchFamily="49" charset="0"/>
              </a:rPr>
              <a:t>"Hello, my dog is cute"</a:t>
            </a:r>
            <a:r>
              <a:rPr lang="en-US" b="0" dirty="0">
                <a:solidFill>
                  <a:srgbClr val="3B3B3B"/>
                </a:solidFill>
                <a:effectLst/>
                <a:latin typeface="Menlo" panose="020B0609030804020204" pitchFamily="49" charset="0"/>
              </a:rPr>
              <a:t>, </a:t>
            </a:r>
            <a:r>
              <a:rPr lang="en-US" b="0" dirty="0">
                <a:solidFill>
                  <a:srgbClr val="001080"/>
                </a:solidFill>
                <a:effectLst/>
                <a:latin typeface="Menlo" panose="020B0609030804020204" pitchFamily="49" charset="0"/>
              </a:rPr>
              <a:t>return_tensors</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pt</a:t>
            </a:r>
            <a:r>
              <a:rPr lang="en-US" b="0" dirty="0">
                <a:solidFill>
                  <a:srgbClr val="A31515"/>
                </a:solidFill>
                <a:effectLst/>
                <a:latin typeface="Menlo" panose="020B0609030804020204" pitchFamily="49" charset="0"/>
              </a:rPr>
              <a:t>"</a:t>
            </a:r>
            <a:r>
              <a:rPr lang="en-US" b="0" dirty="0">
                <a:solidFill>
                  <a:srgbClr val="3B3B3B"/>
                </a:solidFill>
                <a:effectLst/>
                <a:latin typeface="Menlo" panose="020B0609030804020204" pitchFamily="49" charset="0"/>
              </a:rPr>
              <a:t>)</a:t>
            </a:r>
          </a:p>
          <a:p>
            <a:r>
              <a:rPr lang="en-US" b="0" dirty="0">
                <a:solidFill>
                  <a:srgbClr val="AF00DB"/>
                </a:solidFill>
                <a:effectLst/>
                <a:latin typeface="Menlo" panose="020B0609030804020204" pitchFamily="49" charset="0"/>
              </a:rPr>
              <a:t>with</a:t>
            </a:r>
            <a:r>
              <a:rPr lang="en-US" b="0" dirty="0">
                <a:solidFill>
                  <a:srgbClr val="3B3B3B"/>
                </a:solidFill>
                <a:effectLst/>
                <a:latin typeface="Menlo" panose="020B0609030804020204" pitchFamily="49" charset="0"/>
              </a:rPr>
              <a:t> </a:t>
            </a:r>
            <a:r>
              <a:rPr lang="en-US" b="0" dirty="0" err="1">
                <a:solidFill>
                  <a:srgbClr val="267F99"/>
                </a:solidFill>
                <a:effectLst/>
                <a:latin typeface="Menlo" panose="020B0609030804020204" pitchFamily="49" charset="0"/>
              </a:rPr>
              <a:t>torch</a:t>
            </a:r>
            <a:r>
              <a:rPr lang="en-US" b="0" dirty="0" err="1">
                <a:solidFill>
                  <a:srgbClr val="3B3B3B"/>
                </a:solidFill>
                <a:effectLst/>
                <a:latin typeface="Menlo" panose="020B0609030804020204" pitchFamily="49" charset="0"/>
              </a:rPr>
              <a:t>.</a:t>
            </a:r>
            <a:r>
              <a:rPr lang="en-US" b="0" dirty="0" err="1">
                <a:solidFill>
                  <a:srgbClr val="267F99"/>
                </a:solidFill>
                <a:effectLst/>
                <a:latin typeface="Menlo" panose="020B0609030804020204" pitchFamily="49" charset="0"/>
              </a:rPr>
              <a:t>no_grad</a:t>
            </a:r>
            <a:r>
              <a:rPr lang="en-US" b="0" dirty="0">
                <a:solidFill>
                  <a:srgbClr val="3B3B3B"/>
                </a:solidFill>
                <a:effectLst/>
                <a:latin typeface="Menlo" panose="020B0609030804020204" pitchFamily="49" charset="0"/>
              </a:rPr>
              <a:t>():</a:t>
            </a:r>
          </a:p>
          <a:p>
            <a:r>
              <a:rPr lang="en-US" b="0" dirty="0">
                <a:solidFill>
                  <a:srgbClr val="001080"/>
                </a:solidFill>
                <a:effectLst/>
                <a:latin typeface="Menlo" panose="020B0609030804020204" pitchFamily="49" charset="0"/>
              </a:rPr>
              <a:t>	logits</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a:solidFill>
                  <a:srgbClr val="001080"/>
                </a:solidFill>
                <a:effectLst/>
                <a:latin typeface="Menlo" panose="020B0609030804020204" pitchFamily="49" charset="0"/>
              </a:rPr>
              <a:t>model</a:t>
            </a:r>
            <a:r>
              <a:rPr lang="en-US" b="0" dirty="0">
                <a:solidFill>
                  <a:srgbClr val="3B3B3B"/>
                </a:solidFill>
                <a:effectLst/>
                <a:latin typeface="Menlo" panose="020B0609030804020204" pitchFamily="49" charset="0"/>
              </a:rPr>
              <a:t>(</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inputs</a:t>
            </a:r>
            <a:r>
              <a:rPr lang="en-US" b="0" dirty="0">
                <a:solidFill>
                  <a:srgbClr val="3B3B3B"/>
                </a:solidFill>
                <a:effectLst/>
                <a:latin typeface="Menlo" panose="020B0609030804020204" pitchFamily="49" charset="0"/>
              </a:rPr>
              <a:t>).logits</a:t>
            </a:r>
          </a:p>
          <a:p>
            <a:br>
              <a:rPr lang="en-US" b="0" dirty="0">
                <a:solidFill>
                  <a:srgbClr val="3B3B3B"/>
                </a:solidFill>
                <a:effectLst/>
                <a:latin typeface="Menlo" panose="020B0609030804020204" pitchFamily="49" charset="0"/>
              </a:rPr>
            </a:br>
            <a:r>
              <a:rPr lang="en-US" b="0" dirty="0" err="1">
                <a:solidFill>
                  <a:srgbClr val="001080"/>
                </a:solidFill>
                <a:effectLst/>
                <a:latin typeface="Menlo" panose="020B0609030804020204" pitchFamily="49" charset="0"/>
              </a:rPr>
              <a:t>predicted_class_id</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err="1">
                <a:solidFill>
                  <a:srgbClr val="001080"/>
                </a:solidFill>
                <a:effectLst/>
                <a:latin typeface="Menlo" panose="020B0609030804020204" pitchFamily="49" charset="0"/>
              </a:rPr>
              <a:t>logits</a:t>
            </a:r>
            <a:r>
              <a:rPr lang="en-US" b="0" dirty="0" err="1">
                <a:solidFill>
                  <a:srgbClr val="3B3B3B"/>
                </a:solidFill>
                <a:effectLst/>
                <a:latin typeface="Menlo" panose="020B0609030804020204" pitchFamily="49" charset="0"/>
              </a:rPr>
              <a:t>.argmax</a:t>
            </a:r>
            <a:r>
              <a:rPr lang="en-US" b="0" dirty="0">
                <a:solidFill>
                  <a:srgbClr val="3B3B3B"/>
                </a:solidFill>
                <a:effectLst/>
                <a:latin typeface="Menlo" panose="020B0609030804020204" pitchFamily="49" charset="0"/>
              </a:rPr>
              <a:t>().item()</a:t>
            </a:r>
          </a:p>
          <a:p>
            <a:r>
              <a:rPr lang="en-US" b="0" dirty="0">
                <a:solidFill>
                  <a:srgbClr val="001080"/>
                </a:solidFill>
                <a:effectLst/>
                <a:latin typeface="Menlo" panose="020B0609030804020204" pitchFamily="49" charset="0"/>
              </a:rPr>
              <a:t>model</a:t>
            </a:r>
            <a:r>
              <a:rPr lang="en-US" b="0" dirty="0">
                <a:solidFill>
                  <a:srgbClr val="3B3B3B"/>
                </a:solidFill>
                <a:effectLst/>
                <a:latin typeface="Menlo" panose="020B0609030804020204" pitchFamily="49" charset="0"/>
              </a:rPr>
              <a:t>.</a:t>
            </a:r>
            <a:r>
              <a:rPr lang="en-US" b="0" dirty="0">
                <a:solidFill>
                  <a:srgbClr val="001080"/>
                </a:solidFill>
                <a:effectLst/>
                <a:latin typeface="Menlo" panose="020B0609030804020204" pitchFamily="49" charset="0"/>
              </a:rPr>
              <a:t>config</a:t>
            </a:r>
            <a:r>
              <a:rPr lang="en-US" b="0" dirty="0">
                <a:solidFill>
                  <a:srgbClr val="3B3B3B"/>
                </a:solidFill>
                <a:effectLst/>
                <a:latin typeface="Menlo" panose="020B0609030804020204" pitchFamily="49" charset="0"/>
              </a:rPr>
              <a:t>.</a:t>
            </a:r>
            <a:r>
              <a:rPr lang="en-US" b="0" dirty="0">
                <a:solidFill>
                  <a:srgbClr val="001080"/>
                </a:solidFill>
                <a:effectLst/>
                <a:latin typeface="Menlo" panose="020B0609030804020204" pitchFamily="49" charset="0"/>
              </a:rPr>
              <a:t>id2label</a:t>
            </a:r>
            <a:r>
              <a:rPr lang="en-US" b="0" dirty="0">
                <a:solidFill>
                  <a:srgbClr val="3B3B3B"/>
                </a:solidFill>
                <a:effectLst/>
                <a:latin typeface="Menlo" panose="020B0609030804020204" pitchFamily="49" charset="0"/>
              </a:rPr>
              <a:t>[</a:t>
            </a:r>
            <a:r>
              <a:rPr lang="en-US" b="0" dirty="0" err="1">
                <a:solidFill>
                  <a:srgbClr val="001080"/>
                </a:solidFill>
                <a:effectLst/>
                <a:latin typeface="Menlo" panose="020B0609030804020204" pitchFamily="49" charset="0"/>
              </a:rPr>
              <a:t>predicted_class_id</a:t>
            </a:r>
            <a:r>
              <a:rPr lang="en-US" b="0" dirty="0">
                <a:solidFill>
                  <a:srgbClr val="3B3B3B"/>
                </a:solidFill>
                <a:effectLst/>
                <a:latin typeface="Menlo" panose="020B0609030804020204" pitchFamily="49" charset="0"/>
              </a:rPr>
              <a:t>]</a:t>
            </a:r>
          </a:p>
          <a:p>
            <a:endParaRPr lang="en-US" b="0" dirty="0">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2518308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ML Industry in </a:t>
            </a:r>
            <a:r>
              <a:rPr lang="en" b="1" dirty="0">
                <a:solidFill>
                  <a:srgbClr val="0070C0"/>
                </a:solidFill>
                <a:latin typeface="Poppins" pitchFamily="2" charset="77"/>
                <a:cs typeface="Poppins" pitchFamily="2" charset="77"/>
              </a:rPr>
              <a:t>Egypt</a:t>
            </a:r>
            <a:endParaRPr lang="en-US" b="1" dirty="0">
              <a:solidFill>
                <a:srgbClr val="0070C0"/>
              </a:solidFill>
              <a:latin typeface="Poppins" pitchFamily="2" charset="77"/>
              <a:cs typeface="Poppins" pitchFamily="2" charset="77"/>
            </a:endParaRPr>
          </a:p>
        </p:txBody>
      </p:sp>
      <p:sp>
        <p:nvSpPr>
          <p:cNvPr id="6" name="TextBox 5">
            <a:extLst>
              <a:ext uri="{FF2B5EF4-FFF2-40B4-BE49-F238E27FC236}">
                <a16:creationId xmlns:a16="http://schemas.microsoft.com/office/drawing/2014/main" id="{F9E25671-595D-08F1-FBA0-15A6F1A2CCCA}"/>
              </a:ext>
            </a:extLst>
          </p:cNvPr>
          <p:cNvSpPr txBox="1"/>
          <p:nvPr/>
        </p:nvSpPr>
        <p:spPr>
          <a:xfrm>
            <a:off x="489930" y="5877585"/>
            <a:ext cx="2984600" cy="369332"/>
          </a:xfrm>
          <a:prstGeom prst="rect">
            <a:avLst/>
          </a:prstGeom>
          <a:noFill/>
        </p:spPr>
        <p:txBody>
          <a:bodyPr wrap="none" rtlCol="0">
            <a:spAutoFit/>
          </a:bodyPr>
          <a:lstStyle/>
          <a:p>
            <a:r>
              <a:rPr lang="en-US" b="1" dirty="0"/>
              <a:t>Certainly Not Comprehensive</a:t>
            </a:r>
          </a:p>
        </p:txBody>
      </p:sp>
      <p:pic>
        <p:nvPicPr>
          <p:cNvPr id="12292" name="Picture 4" descr="ديل - ويكيبيديا">
            <a:extLst>
              <a:ext uri="{FF2B5EF4-FFF2-40B4-BE49-F238E27FC236}">
                <a16:creationId xmlns:a16="http://schemas.microsoft.com/office/drawing/2014/main" id="{E3FB6872-A6A4-4FCA-A008-229167FD8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57" y="3429000"/>
            <a:ext cx="2110946" cy="211094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0617EEC-43FF-9076-9B12-4659E1483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9044" y="3237671"/>
            <a:ext cx="4493740" cy="9566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D768D67E-CA19-F981-E543-B193955E96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607" y="4836658"/>
            <a:ext cx="3987112" cy="9484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0D145E0-0B90-960C-F5A9-092319FC80C9}"/>
              </a:ext>
            </a:extLst>
          </p:cNvPr>
          <p:cNvPicPr>
            <a:picLocks noChangeAspect="1"/>
          </p:cNvPicPr>
          <p:nvPr/>
        </p:nvPicPr>
        <p:blipFill rotWithShape="1">
          <a:blip r:embed="rId6"/>
          <a:srcRect r="55909"/>
          <a:stretch/>
        </p:blipFill>
        <p:spPr>
          <a:xfrm>
            <a:off x="8071565" y="1005140"/>
            <a:ext cx="3427284" cy="2880360"/>
          </a:xfrm>
          <a:prstGeom prst="rect">
            <a:avLst/>
          </a:prstGeom>
        </p:spPr>
      </p:pic>
      <p:pic>
        <p:nvPicPr>
          <p:cNvPr id="12302" name="Picture 14" descr="Jobs and Careers at Synapse Analytics, Egypt | WUZZUF">
            <a:extLst>
              <a:ext uri="{FF2B5EF4-FFF2-40B4-BE49-F238E27FC236}">
                <a16:creationId xmlns:a16="http://schemas.microsoft.com/office/drawing/2014/main" id="{735E037A-0DDC-ACB8-5121-C029B9E41B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44" b="21782"/>
          <a:stretch/>
        </p:blipFill>
        <p:spPr bwMode="auto">
          <a:xfrm>
            <a:off x="7950229" y="5052152"/>
            <a:ext cx="3951126" cy="1218758"/>
          </a:xfrm>
          <a:prstGeom prst="roundRect">
            <a:avLst>
              <a:gd name="adj" fmla="val 8594"/>
            </a:avLst>
          </a:prstGeom>
          <a:solidFill>
            <a:srgbClr val="FFFFFF">
              <a:shade val="85000"/>
            </a:srgbClr>
          </a:solidFill>
          <a:ln>
            <a:noFill/>
          </a:ln>
          <a:effectLst/>
        </p:spPr>
      </p:pic>
      <p:pic>
        <p:nvPicPr>
          <p:cNvPr id="12304" name="Picture 16" descr="HOME | Raisa">
            <a:extLst>
              <a:ext uri="{FF2B5EF4-FFF2-40B4-BE49-F238E27FC236}">
                <a16:creationId xmlns:a16="http://schemas.microsoft.com/office/drawing/2014/main" id="{DA1D017B-6DA6-E966-A69C-BB53EA25F4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8774" y="789845"/>
            <a:ext cx="2639155" cy="2639155"/>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WideBot – MENA's leading conversational AI platform">
            <a:extLst>
              <a:ext uri="{FF2B5EF4-FFF2-40B4-BE49-F238E27FC236}">
                <a16:creationId xmlns:a16="http://schemas.microsoft.com/office/drawing/2014/main" id="{9E3A8B3F-D08E-1DAD-61CC-632E86783A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5673" y="3587353"/>
            <a:ext cx="2611477" cy="11559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airo University - Wikipedia">
            <a:extLst>
              <a:ext uri="{FF2B5EF4-FFF2-40B4-BE49-F238E27FC236}">
                <a16:creationId xmlns:a16="http://schemas.microsoft.com/office/drawing/2014/main" id="{0BF365B6-3C16-0F70-2643-91B053A0BF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6D9DD04-723E-9458-D513-7BBAB2B465E4}"/>
              </a:ext>
            </a:extLst>
          </p:cNvPr>
          <p:cNvSpPr txBox="1"/>
          <p:nvPr/>
        </p:nvSpPr>
        <p:spPr>
          <a:xfrm>
            <a:off x="489930" y="6352591"/>
            <a:ext cx="10267426" cy="369332"/>
          </a:xfrm>
          <a:prstGeom prst="rect">
            <a:avLst/>
          </a:prstGeom>
          <a:noFill/>
        </p:spPr>
        <p:txBody>
          <a:bodyPr wrap="none" rtlCol="0">
            <a:spAutoFit/>
          </a:bodyPr>
          <a:lstStyle/>
          <a:p>
            <a:r>
              <a:rPr lang="en-US" dirty="0">
                <a:solidFill>
                  <a:srgbClr val="FF0000"/>
                </a:solidFill>
              </a:rPr>
              <a:t>Let’s learn more about the ML industry through some case studies [Rest of Slides Only Available to Students]</a:t>
            </a:r>
          </a:p>
        </p:txBody>
      </p:sp>
      <p:pic>
        <p:nvPicPr>
          <p:cNvPr id="3" name="Picture 2">
            <a:extLst>
              <a:ext uri="{FF2B5EF4-FFF2-40B4-BE49-F238E27FC236}">
                <a16:creationId xmlns:a16="http://schemas.microsoft.com/office/drawing/2014/main" id="{6F8DE21C-7795-652B-7527-0FA425C9B88B}"/>
              </a:ext>
            </a:extLst>
          </p:cNvPr>
          <p:cNvPicPr>
            <a:picLocks noChangeAspect="1"/>
          </p:cNvPicPr>
          <p:nvPr/>
        </p:nvPicPr>
        <p:blipFill>
          <a:blip r:embed="rId11"/>
          <a:stretch>
            <a:fillRect/>
          </a:stretch>
        </p:blipFill>
        <p:spPr>
          <a:xfrm>
            <a:off x="1011508" y="1461640"/>
            <a:ext cx="2247900" cy="133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83783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2336800" y="2685195"/>
            <a:ext cx="4376517" cy="1325563"/>
          </a:xfrm>
        </p:spPr>
        <p:txBody>
          <a:bodyPr>
            <a:noAutofit/>
          </a:bodyPr>
          <a:lstStyle/>
          <a:p>
            <a:pPr algn="ctr"/>
            <a:r>
              <a:rPr lang="en" sz="9900" b="1" dirty="0">
                <a:solidFill>
                  <a:schemeClr val="tx1"/>
                </a:solidFill>
                <a:latin typeface="Poppins" pitchFamily="2" charset="77"/>
                <a:cs typeface="Poppins" pitchFamily="2" charset="77"/>
              </a:rPr>
              <a:t>Thank </a:t>
            </a:r>
            <a:r>
              <a:rPr lang="en" sz="9900" b="1" dirty="0">
                <a:solidFill>
                  <a:srgbClr val="0070C0"/>
                </a:solidFill>
                <a:latin typeface="Poppins" pitchFamily="2" charset="77"/>
                <a:cs typeface="Poppins" pitchFamily="2" charset="77"/>
              </a:rPr>
              <a:t>You</a:t>
            </a:r>
            <a:endParaRPr lang="en-US" sz="9900"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92B4DEC4-BED8-B28A-904A-70AD385E7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23" y="2171695"/>
            <a:ext cx="1940243" cy="251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377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Where </a:t>
            </a:r>
            <a:r>
              <a:rPr lang="en" b="1" dirty="0">
                <a:latin typeface="Poppins" pitchFamily="2" charset="77"/>
                <a:cs typeface="Poppins" pitchFamily="2" charset="77"/>
              </a:rPr>
              <a:t>We </a:t>
            </a:r>
            <a:r>
              <a:rPr lang="en" b="1" dirty="0">
                <a:solidFill>
                  <a:srgbClr val="0070C0"/>
                </a:solidFill>
                <a:latin typeface="Poppins" pitchFamily="2" charset="77"/>
                <a:cs typeface="Poppins" pitchFamily="2" charset="77"/>
              </a:rPr>
              <a:t>At?</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838199" y="1246007"/>
            <a:ext cx="11072751"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Algorithms Considered in the Lecture (and Tutorial) So Far:</a:t>
            </a:r>
            <a:endParaRPr lang="en-US" sz="1300" dirty="0">
              <a:latin typeface="Poppins" pitchFamily="2" charset="77"/>
              <a:cs typeface="Poppins" pitchFamily="2" charset="77"/>
            </a:endParaRPr>
          </a:p>
          <a:p>
            <a:pPr lvl="2">
              <a:lnSpc>
                <a:spcPct val="150000"/>
              </a:lnSpc>
              <a:buFont typeface="System Font Regular"/>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7CCF815-1F6E-DA94-9C14-92DCC0172F4F}"/>
              </a:ext>
            </a:extLst>
          </p:cNvPr>
          <p:cNvPicPr>
            <a:picLocks noChangeAspect="1"/>
          </p:cNvPicPr>
          <p:nvPr/>
        </p:nvPicPr>
        <p:blipFill>
          <a:blip r:embed="rId4"/>
          <a:stretch>
            <a:fillRect/>
          </a:stretch>
        </p:blipFill>
        <p:spPr>
          <a:xfrm>
            <a:off x="975562" y="1886365"/>
            <a:ext cx="10935388" cy="464339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320755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normAutofit/>
          </a:bodyPr>
          <a:lstStyle/>
          <a:p>
            <a:r>
              <a:rPr lang="en" sz="4000" b="1" dirty="0">
                <a:solidFill>
                  <a:schemeClr val="tx1"/>
                </a:solidFill>
                <a:latin typeface="Poppins" pitchFamily="2" charset="77"/>
                <a:cs typeface="Poppins" pitchFamily="2" charset="77"/>
              </a:rPr>
              <a:t>Outstanding Coverage? </a:t>
            </a:r>
            <a:r>
              <a:rPr lang="en" sz="4000" b="1" dirty="0">
                <a:solidFill>
                  <a:srgbClr val="0070C0"/>
                </a:solidFill>
                <a:latin typeface="Poppins" pitchFamily="2" charset="77"/>
                <a:cs typeface="Poppins" pitchFamily="2" charset="77"/>
              </a:rPr>
              <a:t>Get’s Better</a:t>
            </a:r>
            <a:endParaRPr lang="en-US" sz="4000"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838199" y="1246007"/>
            <a:ext cx="11072751"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Image Processing Course: </a:t>
            </a:r>
            <a:r>
              <a:rPr lang="en-US" sz="1700" dirty="0">
                <a:latin typeface="Poppins" pitchFamily="2" charset="77"/>
                <a:cs typeface="Poppins" pitchFamily="2" charset="77"/>
              </a:rPr>
              <a:t>Feature extraction for computer vision and classical approaches</a:t>
            </a:r>
          </a:p>
          <a:p>
            <a:pPr>
              <a:lnSpc>
                <a:spcPct val="150000"/>
              </a:lnSpc>
              <a:buFont typeface="Apple Symbols" panose="02000000000000000000" pitchFamily="2" charset="-79"/>
              <a:buChar char="⬡"/>
            </a:pPr>
            <a:r>
              <a:rPr lang="en-US" sz="1700" b="1" dirty="0">
                <a:latin typeface="Poppins" pitchFamily="2" charset="77"/>
                <a:cs typeface="Poppins" pitchFamily="2" charset="77"/>
              </a:rPr>
              <a:t>Machine Learning Course: </a:t>
            </a:r>
            <a:r>
              <a:rPr lang="en-US" sz="1700" dirty="0">
                <a:latin typeface="Poppins" pitchFamily="2" charset="77"/>
                <a:cs typeface="Poppins" pitchFamily="2" charset="77"/>
              </a:rPr>
              <a:t>Theory and mathematics behind concepts such as overfitting, validation and some models</a:t>
            </a:r>
          </a:p>
          <a:p>
            <a:pPr>
              <a:lnSpc>
                <a:spcPct val="150000"/>
              </a:lnSpc>
              <a:buFont typeface="Apple Symbols" panose="02000000000000000000" pitchFamily="2" charset="-79"/>
              <a:buChar char="⬡"/>
            </a:pPr>
            <a:r>
              <a:rPr lang="en-US" sz="1700" b="1" dirty="0">
                <a:latin typeface="Poppins" pitchFamily="2" charset="77"/>
                <a:cs typeface="Poppins" pitchFamily="2" charset="77"/>
              </a:rPr>
              <a:t>Natural Language Processing Course: </a:t>
            </a:r>
            <a:r>
              <a:rPr lang="en-US" sz="1700" dirty="0">
                <a:latin typeface="Poppins" pitchFamily="2" charset="77"/>
                <a:cs typeface="Poppins" pitchFamily="2" charset="77"/>
              </a:rPr>
              <a:t>Wide coverage of machine and deep learning models where the input or output is text</a:t>
            </a:r>
          </a:p>
          <a:p>
            <a:pPr>
              <a:lnSpc>
                <a:spcPct val="150000"/>
              </a:lnSpc>
              <a:buFont typeface="Apple Symbols" panose="02000000000000000000" pitchFamily="2" charset="-79"/>
              <a:buChar char="⬡"/>
            </a:pPr>
            <a:r>
              <a:rPr lang="en-US" sz="1700" b="1" dirty="0">
                <a:latin typeface="Poppins" pitchFamily="2" charset="77"/>
                <a:cs typeface="Poppins" pitchFamily="2" charset="77"/>
              </a:rPr>
              <a:t>Satellite Imagery Course: </a:t>
            </a:r>
            <a:r>
              <a:rPr lang="en-US" sz="1700" dirty="0">
                <a:latin typeface="Poppins" pitchFamily="2" charset="77"/>
                <a:cs typeface="Poppins" pitchFamily="2" charset="77"/>
              </a:rPr>
              <a:t>Great coverage of classical and deep computer vision approach (input or output images)</a:t>
            </a:r>
          </a:p>
          <a:p>
            <a:pPr>
              <a:lnSpc>
                <a:spcPct val="150000"/>
              </a:lnSpc>
              <a:buFont typeface="Apple Symbols" panose="02000000000000000000" pitchFamily="2" charset="-79"/>
              <a:buChar char="⬡"/>
            </a:pPr>
            <a:r>
              <a:rPr lang="en-US" sz="1700" b="1" dirty="0">
                <a:latin typeface="Poppins" pitchFamily="2" charset="77"/>
                <a:cs typeface="Poppins" pitchFamily="2" charset="77"/>
              </a:rPr>
              <a:t>Data Science/Big Data Course: </a:t>
            </a:r>
            <a:r>
              <a:rPr lang="en-US" sz="1700" dirty="0">
                <a:latin typeface="Poppins" pitchFamily="2" charset="77"/>
                <a:cs typeface="Poppins" pitchFamily="2" charset="77"/>
              </a:rPr>
              <a:t>Classical models, table operations, deployment, statistics, etc.</a:t>
            </a:r>
          </a:p>
          <a:p>
            <a:pPr>
              <a:lnSpc>
                <a:spcPct val="150000"/>
              </a:lnSpc>
              <a:buFont typeface="Apple Symbols" panose="02000000000000000000" pitchFamily="2" charset="-79"/>
              <a:buChar char="⬡"/>
            </a:pPr>
            <a:r>
              <a:rPr lang="en-US" sz="1700" b="1" dirty="0">
                <a:latin typeface="Poppins" pitchFamily="2" charset="77"/>
                <a:cs typeface="Poppins" pitchFamily="2" charset="77"/>
              </a:rPr>
              <a:t>Machine Intelligence Course: </a:t>
            </a:r>
            <a:r>
              <a:rPr lang="en-US" sz="1700" dirty="0">
                <a:latin typeface="Poppins" pitchFamily="2" charset="77"/>
                <a:cs typeface="Poppins" pitchFamily="2" charset="77"/>
              </a:rPr>
              <a:t>Classical AI (e.g., search) and Reinforcement Learning</a:t>
            </a:r>
          </a:p>
          <a:p>
            <a:pPr>
              <a:lnSpc>
                <a:spcPct val="150000"/>
              </a:lnSpc>
              <a:buFont typeface="Apple Symbols" panose="02000000000000000000" pitchFamily="2" charset="-79"/>
              <a:buChar char="⬡"/>
            </a:pPr>
            <a:r>
              <a:rPr lang="en-US" sz="1700" b="1" dirty="0">
                <a:latin typeface="Poppins" pitchFamily="2" charset="77"/>
                <a:cs typeface="Poppins" pitchFamily="2" charset="77"/>
              </a:rPr>
              <a:t>Cognitive Robotics: </a:t>
            </a:r>
            <a:r>
              <a:rPr lang="en-US" sz="1700" dirty="0">
                <a:latin typeface="Poppins" pitchFamily="2" charset="77"/>
                <a:cs typeface="Poppins" pitchFamily="2" charset="77"/>
              </a:rPr>
              <a:t>Probabilistic and machine learning methods for localization and mapping</a:t>
            </a:r>
            <a:endParaRPr lang="en-US" sz="1300" b="1" dirty="0">
              <a:latin typeface="Poppins" pitchFamily="2" charset="77"/>
              <a:cs typeface="Poppins" pitchFamily="2" charset="77"/>
            </a:endParaRPr>
          </a:p>
          <a:p>
            <a:pPr lvl="2">
              <a:lnSpc>
                <a:spcPct val="150000"/>
              </a:lnSpc>
              <a:buFont typeface="System Font Regular"/>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7470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latin typeface="Poppins" pitchFamily="2" charset="77"/>
                <a:cs typeface="Poppins" pitchFamily="2" charset="77"/>
              </a:rPr>
              <a:t>What </a:t>
            </a:r>
            <a:r>
              <a:rPr lang="en" b="1" dirty="0">
                <a:solidFill>
                  <a:srgbClr val="0070C0"/>
                </a:solidFill>
                <a:latin typeface="Poppins" pitchFamily="2" charset="77"/>
                <a:cs typeface="Poppins" pitchFamily="2" charset="77"/>
              </a:rPr>
              <a:t>Now?</a:t>
            </a:r>
            <a:endParaRPr lang="en-US" b="1" dirty="0">
              <a:solidFill>
                <a:srgbClr val="0070C0"/>
              </a:solidFill>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eep Learning Specialization - Credly">
            <a:extLst>
              <a:ext uri="{FF2B5EF4-FFF2-40B4-BE49-F238E27FC236}">
                <a16:creationId xmlns:a16="http://schemas.microsoft.com/office/drawing/2014/main" id="{B852B086-EFCF-F0E3-A8BD-005C24853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95" y="2050905"/>
            <a:ext cx="2630496" cy="26304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achine Learning Specialization [3 courses] (Stanford) | Coursera">
            <a:extLst>
              <a:ext uri="{FF2B5EF4-FFF2-40B4-BE49-F238E27FC236}">
                <a16:creationId xmlns:a16="http://schemas.microsoft.com/office/drawing/2014/main" id="{4718BECC-E100-E9FF-2DE9-B0E2D73A10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583" y="2257800"/>
            <a:ext cx="2321763" cy="2321763"/>
          </a:xfrm>
          <a:prstGeom prst="roundRect">
            <a:avLst>
              <a:gd name="adj" fmla="val 8594"/>
            </a:avLst>
          </a:prstGeom>
          <a:solidFill>
            <a:srgbClr val="FFFFFF">
              <a:shade val="85000"/>
            </a:srgbClr>
          </a:solidFill>
          <a:ln>
            <a:noFill/>
          </a:ln>
          <a:effectLst/>
        </p:spPr>
      </p:pic>
      <p:pic>
        <p:nvPicPr>
          <p:cNvPr id="6150" name="Picture 6">
            <a:extLst>
              <a:ext uri="{FF2B5EF4-FFF2-40B4-BE49-F238E27FC236}">
                <a16:creationId xmlns:a16="http://schemas.microsoft.com/office/drawing/2014/main" id="{BF215FF4-48E3-244C-167A-EB3DCE494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343" y="2268118"/>
            <a:ext cx="2321763" cy="2321763"/>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E41D4154-25BC-F32F-26E4-EEB479EF2B1E}"/>
              </a:ext>
            </a:extLst>
          </p:cNvPr>
          <p:cNvPicPr>
            <a:picLocks noChangeAspect="1"/>
          </p:cNvPicPr>
          <p:nvPr/>
        </p:nvPicPr>
        <p:blipFill>
          <a:blip r:embed="rId7"/>
          <a:stretch>
            <a:fillRect/>
          </a:stretch>
        </p:blipFill>
        <p:spPr>
          <a:xfrm>
            <a:off x="8729511" y="2644171"/>
            <a:ext cx="2766716" cy="1569655"/>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AF9AE8BB-2E80-A610-75D7-E0F1203C55A5}"/>
              </a:ext>
            </a:extLst>
          </p:cNvPr>
          <p:cNvSpPr txBox="1"/>
          <p:nvPr/>
        </p:nvSpPr>
        <p:spPr>
          <a:xfrm>
            <a:off x="557592" y="4480504"/>
            <a:ext cx="2192831" cy="2003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Five Courses Including CV &amp; NLP</a:t>
            </a:r>
          </a:p>
          <a:p>
            <a:pPr marL="285750" indent="-285750">
              <a:lnSpc>
                <a:spcPct val="150000"/>
              </a:lnSpc>
              <a:buFont typeface="Arial" panose="020B0604020202020204" pitchFamily="34" charset="0"/>
              <a:buChar char="•"/>
            </a:pPr>
            <a:r>
              <a:rPr lang="en-US" sz="1400" b="1" dirty="0">
                <a:latin typeface="Avenir Book" panose="02000503020000020003" pitchFamily="2" charset="0"/>
              </a:rPr>
              <a:t>Ultimately Comprehensive + Many Projects</a:t>
            </a:r>
          </a:p>
          <a:p>
            <a:pPr marL="285750" indent="-285750">
              <a:lnSpc>
                <a:spcPct val="150000"/>
              </a:lnSpc>
              <a:buFont typeface="Arial" panose="020B0604020202020204" pitchFamily="34" charset="0"/>
              <a:buChar char="•"/>
            </a:pPr>
            <a:endParaRPr lang="en-US" sz="1400" b="1" dirty="0">
              <a:latin typeface="Avenir Book" panose="02000503020000020003" pitchFamily="2" charset="0"/>
            </a:endParaRPr>
          </a:p>
        </p:txBody>
      </p:sp>
      <p:sp>
        <p:nvSpPr>
          <p:cNvPr id="10" name="TextBox 9">
            <a:extLst>
              <a:ext uri="{FF2B5EF4-FFF2-40B4-BE49-F238E27FC236}">
                <a16:creationId xmlns:a16="http://schemas.microsoft.com/office/drawing/2014/main" id="{B537AE61-7B0F-845E-59DE-0107B3B13481}"/>
              </a:ext>
            </a:extLst>
          </p:cNvPr>
          <p:cNvSpPr txBox="1"/>
          <p:nvPr/>
        </p:nvSpPr>
        <p:spPr>
          <a:xfrm>
            <a:off x="3173583" y="4854631"/>
            <a:ext cx="2575464" cy="1357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Last course on Recommender Systems and Reinforcement Learning</a:t>
            </a:r>
          </a:p>
        </p:txBody>
      </p:sp>
      <p:sp>
        <p:nvSpPr>
          <p:cNvPr id="11" name="TextBox 10">
            <a:extLst>
              <a:ext uri="{FF2B5EF4-FFF2-40B4-BE49-F238E27FC236}">
                <a16:creationId xmlns:a16="http://schemas.microsoft.com/office/drawing/2014/main" id="{58C3344B-34BF-BED0-8BB2-A8514E1AF120}"/>
              </a:ext>
            </a:extLst>
          </p:cNvPr>
          <p:cNvSpPr txBox="1"/>
          <p:nvPr/>
        </p:nvSpPr>
        <p:spPr>
          <a:xfrm>
            <a:off x="5749048" y="4926143"/>
            <a:ext cx="3171716" cy="10338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[Ali </a:t>
            </a:r>
            <a:r>
              <a:rPr lang="en-US" sz="1400" b="1" dirty="0" err="1">
                <a:latin typeface="Avenir Book" panose="02000503020000020003" pitchFamily="2" charset="0"/>
              </a:rPr>
              <a:t>Ghodshi</a:t>
            </a:r>
            <a:r>
              <a:rPr lang="en-US" sz="1400" b="1" dirty="0">
                <a:latin typeface="Avenir Book" panose="02000503020000020003" pitchFamily="2" charset="0"/>
              </a:rPr>
              <a:t> on YouTube] Great to understanding the underlying mathematics</a:t>
            </a:r>
          </a:p>
        </p:txBody>
      </p:sp>
      <p:sp>
        <p:nvSpPr>
          <p:cNvPr id="12" name="TextBox 11">
            <a:extLst>
              <a:ext uri="{FF2B5EF4-FFF2-40B4-BE49-F238E27FC236}">
                <a16:creationId xmlns:a16="http://schemas.microsoft.com/office/drawing/2014/main" id="{AB673A01-E038-79B9-C0DF-93D30E65DB92}"/>
              </a:ext>
            </a:extLst>
          </p:cNvPr>
          <p:cNvSpPr txBox="1"/>
          <p:nvPr/>
        </p:nvSpPr>
        <p:spPr>
          <a:xfrm>
            <a:off x="8920763" y="4926142"/>
            <a:ext cx="2575464" cy="10338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latin typeface="Avenir Book" panose="02000503020000020003" pitchFamily="2" charset="0"/>
              </a:rPr>
              <a:t>Keep up with the Generative AI with LLMs Trend</a:t>
            </a:r>
          </a:p>
        </p:txBody>
      </p:sp>
      <p:sp>
        <p:nvSpPr>
          <p:cNvPr id="14" name="TextBox 13">
            <a:extLst>
              <a:ext uri="{FF2B5EF4-FFF2-40B4-BE49-F238E27FC236}">
                <a16:creationId xmlns:a16="http://schemas.microsoft.com/office/drawing/2014/main" id="{6B0376C3-ED59-061B-B678-387FF8D99BF9}"/>
              </a:ext>
            </a:extLst>
          </p:cNvPr>
          <p:cNvSpPr txBox="1"/>
          <p:nvPr/>
        </p:nvSpPr>
        <p:spPr>
          <a:xfrm>
            <a:off x="838200" y="1256960"/>
            <a:ext cx="6133010" cy="577081"/>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800" b="1" dirty="0">
                <a:latin typeface="Poppins" pitchFamily="2" charset="77"/>
                <a:cs typeface="Poppins" pitchFamily="2" charset="77"/>
              </a:rPr>
              <a:t>Some MooC Recommendations</a:t>
            </a:r>
            <a:endParaRPr lang="en-US" sz="1800" dirty="0">
              <a:latin typeface="Poppins" pitchFamily="2" charset="77"/>
              <a:cs typeface="Poppins" pitchFamily="2" charset="77"/>
            </a:endParaRPr>
          </a:p>
        </p:txBody>
      </p:sp>
    </p:spTree>
    <p:extLst>
      <p:ext uri="{BB962C8B-B14F-4D97-AF65-F5344CB8AC3E}">
        <p14:creationId xmlns:p14="http://schemas.microsoft.com/office/powerpoint/2010/main" val="1036361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Natural Language </a:t>
            </a:r>
            <a:r>
              <a:rPr lang="en" b="1" dirty="0">
                <a:solidFill>
                  <a:srgbClr val="0070C0"/>
                </a:solidFill>
                <a:latin typeface="Poppins" pitchFamily="2" charset="77"/>
                <a:cs typeface="Poppins" pitchFamily="2" charset="77"/>
              </a:rPr>
              <a:t>Processing</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838199" y="1246007"/>
            <a:ext cx="9385453"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Currently trending in AI</a:t>
            </a:r>
          </a:p>
          <a:p>
            <a:pPr>
              <a:lnSpc>
                <a:spcPct val="200000"/>
              </a:lnSpc>
              <a:buFont typeface="Apple Symbols" panose="02000000000000000000" pitchFamily="2" charset="-79"/>
              <a:buChar char="⬡"/>
            </a:pPr>
            <a:r>
              <a:rPr lang="en-US" sz="1700" dirty="0">
                <a:latin typeface="Poppins" pitchFamily="2" charset="77"/>
                <a:cs typeface="Poppins" pitchFamily="2" charset="77"/>
              </a:rPr>
              <a:t>Fundamental Architecture: RNNs (last tutorial)</a:t>
            </a:r>
          </a:p>
          <a:p>
            <a:pPr>
              <a:lnSpc>
                <a:spcPct val="200000"/>
              </a:lnSpc>
              <a:buFont typeface="Apple Symbols" panose="02000000000000000000" pitchFamily="2" charset="-79"/>
              <a:buChar char="⬡"/>
            </a:pPr>
            <a:r>
              <a:rPr lang="en-US" sz="1700" dirty="0">
                <a:latin typeface="Poppins" pitchFamily="2" charset="77"/>
                <a:cs typeface="Poppins" pitchFamily="2" charset="77"/>
              </a:rPr>
              <a:t>Generalize FFNN layer to input and output sequences of feature vectors</a:t>
            </a:r>
          </a:p>
          <a:p>
            <a:pPr marL="457200" lvl="1" indent="0">
              <a:lnSpc>
                <a:spcPct val="200000"/>
              </a:lnSpc>
              <a:buNone/>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003 RNN - Architectural Types of Different Recurrent Neural Networks">
            <a:extLst>
              <a:ext uri="{FF2B5EF4-FFF2-40B4-BE49-F238E27FC236}">
                <a16:creationId xmlns:a16="http://schemas.microsoft.com/office/drawing/2014/main" id="{58A9908A-0EA7-47AA-F214-FF854DA83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7" y="3222556"/>
            <a:ext cx="6179547" cy="3301392"/>
          </a:xfrm>
          <a:prstGeom prst="roundRect">
            <a:avLst>
              <a:gd name="adj" fmla="val 8594"/>
            </a:avLst>
          </a:prstGeom>
          <a:solidFill>
            <a:srgbClr val="FFFFFF">
              <a:shade val="85000"/>
            </a:srgbClr>
          </a:solidFill>
          <a:ln>
            <a:noFill/>
          </a:ln>
          <a:effectLst/>
        </p:spPr>
      </p:pic>
      <p:sp>
        <p:nvSpPr>
          <p:cNvPr id="18" name="Rounded Rectangle 17">
            <a:extLst>
              <a:ext uri="{FF2B5EF4-FFF2-40B4-BE49-F238E27FC236}">
                <a16:creationId xmlns:a16="http://schemas.microsoft.com/office/drawing/2014/main" id="{02CA49F7-381E-FCEC-EAD5-F15DAC6A4202}"/>
              </a:ext>
            </a:extLst>
          </p:cNvPr>
          <p:cNvSpPr/>
          <p:nvPr/>
        </p:nvSpPr>
        <p:spPr>
          <a:xfrm>
            <a:off x="8759190" y="2240148"/>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Sentiment Classification</a:t>
            </a:r>
          </a:p>
        </p:txBody>
      </p:sp>
      <p:sp>
        <p:nvSpPr>
          <p:cNvPr id="19" name="Rounded Rectangle 18">
            <a:extLst>
              <a:ext uri="{FF2B5EF4-FFF2-40B4-BE49-F238E27FC236}">
                <a16:creationId xmlns:a16="http://schemas.microsoft.com/office/drawing/2014/main" id="{07EEA04D-F4CD-9C58-3A35-556412F499D1}"/>
              </a:ext>
            </a:extLst>
          </p:cNvPr>
          <p:cNvSpPr/>
          <p:nvPr/>
        </p:nvSpPr>
        <p:spPr>
          <a:xfrm>
            <a:off x="9319336" y="2982526"/>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Personal Word Masking</a:t>
            </a:r>
          </a:p>
        </p:txBody>
      </p:sp>
      <p:sp>
        <p:nvSpPr>
          <p:cNvPr id="20" name="Rounded Rectangle 19">
            <a:extLst>
              <a:ext uri="{FF2B5EF4-FFF2-40B4-BE49-F238E27FC236}">
                <a16:creationId xmlns:a16="http://schemas.microsoft.com/office/drawing/2014/main" id="{1278AE2C-8509-AD51-A7F9-5046E852BAAE}"/>
              </a:ext>
            </a:extLst>
          </p:cNvPr>
          <p:cNvSpPr/>
          <p:nvPr/>
        </p:nvSpPr>
        <p:spPr>
          <a:xfrm>
            <a:off x="7543800" y="3593430"/>
            <a:ext cx="331724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 Generation = Classifier</a:t>
            </a:r>
          </a:p>
        </p:txBody>
      </p:sp>
      <p:pic>
        <p:nvPicPr>
          <p:cNvPr id="7176" name="Picture 8" descr="An overview of Language models. Specifically for sentence completion… | by  Chauhan Jainish | Medium">
            <a:extLst>
              <a:ext uri="{FF2B5EF4-FFF2-40B4-BE49-F238E27FC236}">
                <a16:creationId xmlns:a16="http://schemas.microsoft.com/office/drawing/2014/main" id="{EF201A6F-807C-BF6C-C03E-5F4599514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4830" y="4185968"/>
            <a:ext cx="3828394" cy="145598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6F9EEDCC-0CC2-DFEA-E6BE-640FA4B60757}"/>
              </a:ext>
            </a:extLst>
          </p:cNvPr>
          <p:cNvSpPr/>
          <p:nvPr/>
        </p:nvSpPr>
        <p:spPr>
          <a:xfrm>
            <a:off x="7644830" y="5725220"/>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Translation</a:t>
            </a:r>
          </a:p>
        </p:txBody>
      </p:sp>
      <p:sp>
        <p:nvSpPr>
          <p:cNvPr id="22" name="Rounded Rectangle 21">
            <a:extLst>
              <a:ext uri="{FF2B5EF4-FFF2-40B4-BE49-F238E27FC236}">
                <a16:creationId xmlns:a16="http://schemas.microsoft.com/office/drawing/2014/main" id="{2FD02C20-D22A-4CA7-97DD-D45204F569D9}"/>
              </a:ext>
            </a:extLst>
          </p:cNvPr>
          <p:cNvSpPr/>
          <p:nvPr/>
        </p:nvSpPr>
        <p:spPr>
          <a:xfrm>
            <a:off x="9319336" y="6320374"/>
            <a:ext cx="2594610"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Summarization</a:t>
            </a:r>
          </a:p>
        </p:txBody>
      </p:sp>
    </p:spTree>
    <p:extLst>
      <p:ext uri="{BB962C8B-B14F-4D97-AF65-F5344CB8AC3E}">
        <p14:creationId xmlns:p14="http://schemas.microsoft.com/office/powerpoint/2010/main" val="2756089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Transformer </a:t>
            </a:r>
            <a:r>
              <a:rPr lang="en" b="1" dirty="0">
                <a:solidFill>
                  <a:srgbClr val="0070C0"/>
                </a:solidFill>
                <a:latin typeface="Poppins" pitchFamily="2" charset="77"/>
                <a:cs typeface="Poppins" pitchFamily="2" charset="77"/>
              </a:rPr>
              <a:t>Model</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600076" y="1246007"/>
            <a:ext cx="7321052" cy="5095415"/>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One-to-one Correspondence to Encoder-Decoder RNNs</a:t>
            </a:r>
          </a:p>
          <a:p>
            <a:pPr>
              <a:lnSpc>
                <a:spcPct val="150000"/>
              </a:lnSpc>
              <a:buFont typeface="Apple Symbols" panose="02000000000000000000" pitchFamily="2" charset="-79"/>
              <a:buChar char="⬡"/>
            </a:pPr>
            <a:r>
              <a:rPr lang="en-US" sz="1700" dirty="0">
                <a:latin typeface="Poppins" pitchFamily="2" charset="77"/>
                <a:cs typeface="Poppins" pitchFamily="2" charset="77"/>
              </a:rPr>
              <a:t>First appeared in ”Attention is all you need paper”</a:t>
            </a:r>
          </a:p>
          <a:p>
            <a:pPr>
              <a:lnSpc>
                <a:spcPct val="150000"/>
              </a:lnSpc>
              <a:buFont typeface="Apple Symbols" panose="02000000000000000000" pitchFamily="2" charset="-79"/>
              <a:buChar char="⬡"/>
            </a:pPr>
            <a:r>
              <a:rPr lang="en-US" sz="1700" i="1" dirty="0">
                <a:latin typeface="Poppins" pitchFamily="2" charset="77"/>
                <a:cs typeface="Poppins" pitchFamily="2" charset="77"/>
              </a:rPr>
              <a:t>Majorly introduces two new blocks: attention and positional encoding</a:t>
            </a:r>
          </a:p>
          <a:p>
            <a:pPr>
              <a:lnSpc>
                <a:spcPct val="150000"/>
              </a:lnSpc>
              <a:buFont typeface="Apple Symbols" panose="02000000000000000000" pitchFamily="2" charset="-79"/>
              <a:buChar char="⬡"/>
            </a:pPr>
            <a:r>
              <a:rPr lang="en-US" sz="1700" dirty="0">
                <a:latin typeface="Poppins" pitchFamily="2" charset="77"/>
                <a:cs typeface="Poppins" pitchFamily="2" charset="77"/>
              </a:rPr>
              <a:t>Beats RNN (and its improvements LSTM and GRU) in most if not all tasks</a:t>
            </a:r>
          </a:p>
          <a:p>
            <a:pPr lvl="1">
              <a:lnSpc>
                <a:spcPct val="150000"/>
              </a:lnSpc>
              <a:buFont typeface="Apple Symbols" panose="02000000000000000000" pitchFamily="2" charset="-79"/>
              <a:buChar char="⬡"/>
            </a:pPr>
            <a:r>
              <a:rPr lang="en-US" sz="1600" dirty="0">
                <a:latin typeface="Poppins" pitchFamily="2" charset="77"/>
                <a:cs typeface="Poppins" pitchFamily="2" charset="77"/>
              </a:rPr>
              <a:t>On the left we have the encoder (i.e., like many-to-many or many-to-one RNN)</a:t>
            </a:r>
          </a:p>
          <a:p>
            <a:pPr lvl="1">
              <a:lnSpc>
                <a:spcPct val="150000"/>
              </a:lnSpc>
              <a:buFont typeface="Apple Symbols" panose="02000000000000000000" pitchFamily="2" charset="-79"/>
              <a:buChar char="⬡"/>
            </a:pPr>
            <a:r>
              <a:rPr lang="en-US" sz="1600" dirty="0">
                <a:latin typeface="Poppins" pitchFamily="2" charset="77"/>
                <a:cs typeface="Poppins" pitchFamily="2" charset="77"/>
              </a:rPr>
              <a:t>On the right we have the decoder (i.e., one-to-many)</a:t>
            </a:r>
          </a:p>
          <a:p>
            <a:pPr lvl="1">
              <a:lnSpc>
                <a:spcPct val="150000"/>
              </a:lnSpc>
              <a:buFont typeface="Apple Symbols" panose="02000000000000000000" pitchFamily="2" charset="-79"/>
              <a:buChar char="⬡"/>
            </a:pPr>
            <a:r>
              <a:rPr lang="en-US" sz="1600" dirty="0">
                <a:latin typeface="Poppins" pitchFamily="2" charset="77"/>
                <a:cs typeface="Poppins" pitchFamily="2" charset="77"/>
              </a:rPr>
              <a:t>Authors used it for translation (hence, both are shown)</a:t>
            </a: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Transformer Model - MachineLearningMastery.com">
            <a:extLst>
              <a:ext uri="{FF2B5EF4-FFF2-40B4-BE49-F238E27FC236}">
                <a16:creationId xmlns:a16="http://schemas.microsoft.com/office/drawing/2014/main" id="{2AE71E7E-2250-2770-597C-525D5B82A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273" y="1461640"/>
            <a:ext cx="3432673" cy="4836644"/>
          </a:xfrm>
          <a:prstGeom prst="roundRect">
            <a:avLst>
              <a:gd name="adj" fmla="val 8594"/>
            </a:avLst>
          </a:prstGeom>
          <a:solidFill>
            <a:srgbClr val="FFFFFF">
              <a:shade val="85000"/>
            </a:srgbClr>
          </a:solidFill>
          <a:ln>
            <a:noFill/>
          </a:ln>
          <a:effectLst/>
        </p:spPr>
      </p:pic>
      <p:sp>
        <p:nvSpPr>
          <p:cNvPr id="3" name="Rounded Rectangle 2">
            <a:extLst>
              <a:ext uri="{FF2B5EF4-FFF2-40B4-BE49-F238E27FC236}">
                <a16:creationId xmlns:a16="http://schemas.microsoft.com/office/drawing/2014/main" id="{817F2C42-AFAA-3F3D-87C4-037B4A9CBA8B}"/>
              </a:ext>
            </a:extLst>
          </p:cNvPr>
          <p:cNvSpPr/>
          <p:nvPr/>
        </p:nvSpPr>
        <p:spPr>
          <a:xfrm>
            <a:off x="7498080" y="4209912"/>
            <a:ext cx="1087252"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e.g., BERT</a:t>
            </a:r>
          </a:p>
        </p:txBody>
      </p:sp>
      <p:sp>
        <p:nvSpPr>
          <p:cNvPr id="5" name="Rounded Rectangle 4">
            <a:extLst>
              <a:ext uri="{FF2B5EF4-FFF2-40B4-BE49-F238E27FC236}">
                <a16:creationId xmlns:a16="http://schemas.microsoft.com/office/drawing/2014/main" id="{AB7757DF-1B3E-6CBE-8455-6B765E62F1C2}"/>
              </a:ext>
            </a:extLst>
          </p:cNvPr>
          <p:cNvSpPr/>
          <p:nvPr/>
        </p:nvSpPr>
        <p:spPr>
          <a:xfrm>
            <a:off x="7498080" y="5052430"/>
            <a:ext cx="1087252"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e.g., GPT</a:t>
            </a:r>
          </a:p>
        </p:txBody>
      </p:sp>
      <p:sp>
        <p:nvSpPr>
          <p:cNvPr id="7" name="Rounded Rectangle 6">
            <a:extLst>
              <a:ext uri="{FF2B5EF4-FFF2-40B4-BE49-F238E27FC236}">
                <a16:creationId xmlns:a16="http://schemas.microsoft.com/office/drawing/2014/main" id="{25AE7BCC-EF00-1BB8-7477-61604F646AB3}"/>
              </a:ext>
            </a:extLst>
          </p:cNvPr>
          <p:cNvSpPr/>
          <p:nvPr/>
        </p:nvSpPr>
        <p:spPr>
          <a:xfrm>
            <a:off x="7498080" y="5675357"/>
            <a:ext cx="1087252" cy="446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e.g., T5</a:t>
            </a:r>
          </a:p>
        </p:txBody>
      </p:sp>
    </p:spTree>
    <p:extLst>
      <p:ext uri="{BB962C8B-B14F-4D97-AF65-F5344CB8AC3E}">
        <p14:creationId xmlns:p14="http://schemas.microsoft.com/office/powerpoint/2010/main" val="2957419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Transformer </a:t>
            </a:r>
            <a:r>
              <a:rPr lang="en" b="1" dirty="0">
                <a:solidFill>
                  <a:srgbClr val="0070C0"/>
                </a:solidFill>
                <a:latin typeface="Poppins" pitchFamily="2" charset="77"/>
                <a:cs typeface="Poppins" pitchFamily="2" charset="77"/>
              </a:rPr>
              <a:t>Model</a:t>
            </a:r>
            <a:endParaRPr lang="en-US" b="1" dirty="0">
              <a:solidFill>
                <a:srgbClr val="0070C0"/>
              </a:solidFill>
              <a:latin typeface="Poppins" pitchFamily="2" charset="77"/>
              <a:cs typeface="Poppins" pitchFamily="2" charset="77"/>
            </a:endParaRPr>
          </a:p>
        </p:txBody>
      </p:sp>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5" y="1253335"/>
            <a:ext cx="8694396"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Turns out transformer decoder is all you need</a:t>
            </a:r>
          </a:p>
          <a:p>
            <a:pPr lvl="1">
              <a:lnSpc>
                <a:spcPct val="100000"/>
              </a:lnSpc>
              <a:buFont typeface="System Font Regular"/>
              <a:buChar char="→"/>
            </a:pPr>
            <a:r>
              <a:rPr lang="en-US" sz="1300" dirty="0">
                <a:latin typeface="Poppins" pitchFamily="2" charset="77"/>
                <a:cs typeface="Poppins" pitchFamily="2" charset="77"/>
              </a:rPr>
              <a:t>If you learn to utter text like humans in a wide range of different scenarios</a:t>
            </a:r>
          </a:p>
          <a:p>
            <a:pPr lvl="1">
              <a:lnSpc>
                <a:spcPct val="100000"/>
              </a:lnSpc>
              <a:buFont typeface="System Font Regular"/>
              <a:buChar char="→"/>
            </a:pPr>
            <a:r>
              <a:rPr lang="en-US" sz="1300" dirty="0">
                <a:latin typeface="Poppins" pitchFamily="2" charset="77"/>
                <a:cs typeface="Poppins" pitchFamily="2" charset="77"/>
              </a:rPr>
              <a:t>You sound like humans when you utter text involving such scenarios</a:t>
            </a:r>
          </a:p>
          <a:p>
            <a:pPr lvl="1">
              <a:lnSpc>
                <a:spcPct val="100000"/>
              </a:lnSpc>
              <a:buFont typeface="System Font Regular"/>
              <a:buChar char="→"/>
            </a:pPr>
            <a:r>
              <a:rPr lang="en-US" sz="1300" dirty="0">
                <a:latin typeface="Poppins" pitchFamily="2" charset="77"/>
                <a:cs typeface="Poppins" pitchFamily="2" charset="77"/>
              </a:rPr>
              <a:t>Problem: combinatorically large number of scenarios but many relationships (learn!)</a:t>
            </a:r>
          </a:p>
          <a:p>
            <a:pPr>
              <a:lnSpc>
                <a:spcPct val="150000"/>
              </a:lnSpc>
              <a:buFont typeface="Apple Symbols" panose="02000000000000000000" pitchFamily="2" charset="-79"/>
              <a:buChar char="⬡"/>
            </a:pPr>
            <a:r>
              <a:rPr lang="en-US" sz="1700" b="1" dirty="0">
                <a:latin typeface="Poppins" pitchFamily="2" charset="77"/>
                <a:cs typeface="Poppins" pitchFamily="2" charset="77"/>
              </a:rPr>
              <a:t>If it’s trained on big enough data </a:t>
            </a:r>
            <a:r>
              <a:rPr lang="en-US" sz="1700" dirty="0">
                <a:latin typeface="Poppins" pitchFamily="2" charset="77"/>
                <a:cs typeface="Poppins" pitchFamily="2" charset="77"/>
              </a:rPr>
              <a:t>to capture the complexity of uttering text like humans</a:t>
            </a:r>
          </a:p>
          <a:p>
            <a:pPr lvl="1">
              <a:lnSpc>
                <a:spcPct val="150000"/>
              </a:lnSpc>
              <a:buFont typeface="System Font Regular"/>
              <a:buChar char="→"/>
            </a:pPr>
            <a:r>
              <a:rPr lang="en-US" sz="1600" dirty="0">
                <a:latin typeface="Poppins" pitchFamily="2" charset="77"/>
                <a:cs typeface="Poppins" pitchFamily="2" charset="77"/>
              </a:rPr>
              <a:t>Model must be “large enough” to handle this (large language model)</a:t>
            </a:r>
            <a:endParaRPr lang="en-US" sz="1200" dirty="0">
              <a:latin typeface="Poppins" pitchFamily="2" charset="77"/>
              <a:cs typeface="Poppins" pitchFamily="2" charset="77"/>
            </a:endParaRP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p:txBody>
      </p:sp>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8CC7233-BA99-358C-DDFF-B6E837BF20C9}"/>
              </a:ext>
            </a:extLst>
          </p:cNvPr>
          <p:cNvPicPr>
            <a:picLocks noChangeAspect="1"/>
          </p:cNvPicPr>
          <p:nvPr/>
        </p:nvPicPr>
        <p:blipFill>
          <a:blip r:embed="rId4"/>
          <a:stretch>
            <a:fillRect/>
          </a:stretch>
        </p:blipFill>
        <p:spPr>
          <a:xfrm>
            <a:off x="9395743" y="1306327"/>
            <a:ext cx="2100484" cy="4245345"/>
          </a:xfrm>
          <a:prstGeom prst="roundRect">
            <a:avLst>
              <a:gd name="adj" fmla="val 8594"/>
            </a:avLst>
          </a:prstGeom>
          <a:solidFill>
            <a:srgbClr val="FFFFFF">
              <a:shade val="85000"/>
            </a:srgbClr>
          </a:solidFill>
          <a:ln>
            <a:noFill/>
          </a:ln>
          <a:effectLst/>
        </p:spPr>
      </p:pic>
      <p:pic>
        <p:nvPicPr>
          <p:cNvPr id="24" name="Picture 23">
            <a:extLst>
              <a:ext uri="{FF2B5EF4-FFF2-40B4-BE49-F238E27FC236}">
                <a16:creationId xmlns:a16="http://schemas.microsoft.com/office/drawing/2014/main" id="{8D793AE2-FA3A-6ED6-870C-D0D23DEF8091}"/>
              </a:ext>
            </a:extLst>
          </p:cNvPr>
          <p:cNvPicPr>
            <a:picLocks noChangeAspect="1"/>
          </p:cNvPicPr>
          <p:nvPr/>
        </p:nvPicPr>
        <p:blipFill>
          <a:blip r:embed="rId5"/>
          <a:stretch>
            <a:fillRect/>
          </a:stretch>
        </p:blipFill>
        <p:spPr>
          <a:xfrm>
            <a:off x="10254967" y="3151692"/>
            <a:ext cx="1056787" cy="442310"/>
          </a:xfrm>
          <a:prstGeom prst="rect">
            <a:avLst/>
          </a:prstGeom>
        </p:spPr>
      </p:pic>
      <p:pic>
        <p:nvPicPr>
          <p:cNvPr id="1030" name="Picture 6" descr="Expanding Creative Possibilities: Exploring the Synergy Between Large  Language Models (LLMs) and Theory of Inventive Problem-Solving (TRIZ) |  UTCN-ROBOTICA">
            <a:extLst>
              <a:ext uri="{FF2B5EF4-FFF2-40B4-BE49-F238E27FC236}">
                <a16:creationId xmlns:a16="http://schemas.microsoft.com/office/drawing/2014/main" id="{9D3B781E-43CF-EB55-A0FD-CFB7258D4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326" y="4060393"/>
            <a:ext cx="7467599" cy="2672000"/>
          </a:xfrm>
          <a:prstGeom prst="roundRect">
            <a:avLst>
              <a:gd name="adj" fmla="val 8594"/>
            </a:avLst>
          </a:prstGeom>
          <a:solidFill>
            <a:srgbClr val="FFFFFF">
              <a:shade val="85000"/>
            </a:srgbClr>
          </a:solidFill>
          <a:ln>
            <a:noFill/>
          </a:ln>
          <a:effectLst/>
        </p:spPr>
      </p:pic>
      <p:sp>
        <p:nvSpPr>
          <p:cNvPr id="26" name="TextBox 25">
            <a:extLst>
              <a:ext uri="{FF2B5EF4-FFF2-40B4-BE49-F238E27FC236}">
                <a16:creationId xmlns:a16="http://schemas.microsoft.com/office/drawing/2014/main" id="{1DC56E4F-6071-153F-95BF-0D16F0FFF6C9}"/>
              </a:ext>
            </a:extLst>
          </p:cNvPr>
          <p:cNvSpPr txBox="1"/>
          <p:nvPr/>
        </p:nvSpPr>
        <p:spPr>
          <a:xfrm>
            <a:off x="8696972" y="5849683"/>
            <a:ext cx="3317550" cy="830997"/>
          </a:xfrm>
          <a:prstGeom prst="rect">
            <a:avLst/>
          </a:prstGeom>
          <a:noFill/>
        </p:spPr>
        <p:txBody>
          <a:bodyPr wrap="square">
            <a:spAutoFit/>
          </a:bodyPr>
          <a:lstStyle/>
          <a:p>
            <a:pPr algn="just"/>
            <a:r>
              <a:rPr lang="en-US" sz="1200" b="0" i="0" dirty="0">
                <a:solidFill>
                  <a:srgbClr val="202124"/>
                </a:solidFill>
                <a:effectLst/>
                <a:latin typeface="Avenir Book" panose="02000503020000020003" pitchFamily="2" charset="0"/>
              </a:rPr>
              <a:t>Lambda Labs estimated that training ChatGPT on a single GPU would take 355 years. But by exploiting its parallelism, ChatGPT was trained across </a:t>
            </a:r>
            <a:r>
              <a:rPr lang="en-US" sz="1200" b="0" i="0" dirty="0">
                <a:solidFill>
                  <a:srgbClr val="040C28"/>
                </a:solidFill>
                <a:effectLst/>
                <a:latin typeface="Avenir Book" panose="02000503020000020003" pitchFamily="2" charset="0"/>
              </a:rPr>
              <a:t>25,000 GPUs</a:t>
            </a:r>
            <a:r>
              <a:rPr lang="en-US" sz="1200" b="0" i="0" dirty="0">
                <a:solidFill>
                  <a:srgbClr val="202124"/>
                </a:solidFill>
                <a:effectLst/>
                <a:latin typeface="Avenir Book" panose="02000503020000020003" pitchFamily="2" charset="0"/>
              </a:rPr>
              <a:t> </a:t>
            </a:r>
            <a:endParaRPr lang="en-US" sz="1200" dirty="0">
              <a:latin typeface="Avenir Book" panose="02000503020000020003" pitchFamily="2" charset="0"/>
            </a:endParaRPr>
          </a:p>
        </p:txBody>
      </p:sp>
      <p:sp>
        <p:nvSpPr>
          <p:cNvPr id="3" name="TextBox 2">
            <a:extLst>
              <a:ext uri="{FF2B5EF4-FFF2-40B4-BE49-F238E27FC236}">
                <a16:creationId xmlns:a16="http://schemas.microsoft.com/office/drawing/2014/main" id="{A1DAE6AB-501E-2713-1AE5-8D4253BD6128}"/>
              </a:ext>
            </a:extLst>
          </p:cNvPr>
          <p:cNvSpPr txBox="1"/>
          <p:nvPr/>
        </p:nvSpPr>
        <p:spPr>
          <a:xfrm>
            <a:off x="922326" y="6601588"/>
            <a:ext cx="401072" cy="261610"/>
          </a:xfrm>
          <a:prstGeom prst="rect">
            <a:avLst/>
          </a:prstGeom>
          <a:noFill/>
        </p:spPr>
        <p:txBody>
          <a:bodyPr wrap="none" rtlCol="0">
            <a:spAutoFit/>
          </a:bodyPr>
          <a:lstStyle/>
          <a:p>
            <a:r>
              <a:rPr lang="en-US" sz="1050" dirty="0">
                <a:hlinkClick r:id="rId7"/>
              </a:rPr>
              <a:t>SRC</a:t>
            </a:r>
            <a:endParaRPr lang="en-US" sz="1050" dirty="0"/>
          </a:p>
        </p:txBody>
      </p:sp>
    </p:spTree>
    <p:extLst>
      <p:ext uri="{BB962C8B-B14F-4D97-AF65-F5344CB8AC3E}">
        <p14:creationId xmlns:p14="http://schemas.microsoft.com/office/powerpoint/2010/main" val="1039085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838200" y="136077"/>
            <a:ext cx="10515600" cy="1325563"/>
          </a:xfrm>
        </p:spPr>
        <p:txBody>
          <a:bodyPr/>
          <a:lstStyle/>
          <a:p>
            <a:r>
              <a:rPr lang="en" b="1" dirty="0">
                <a:solidFill>
                  <a:schemeClr val="tx1"/>
                </a:solidFill>
                <a:latin typeface="Poppins" pitchFamily="2" charset="77"/>
                <a:cs typeface="Poppins" pitchFamily="2" charset="77"/>
              </a:rPr>
              <a:t>LLM Training </a:t>
            </a:r>
            <a:r>
              <a:rPr lang="en" b="1" dirty="0">
                <a:solidFill>
                  <a:srgbClr val="0070C0"/>
                </a:solidFill>
                <a:latin typeface="Poppins" pitchFamily="2" charset="77"/>
                <a:cs typeface="Poppins" pitchFamily="2" charset="77"/>
              </a:rPr>
              <a:t>Methodology</a:t>
            </a:r>
            <a:endParaRPr lang="en-US" b="1" dirty="0">
              <a:solidFill>
                <a:srgbClr val="0070C0"/>
              </a:solidFill>
              <a:latin typeface="Poppins" pitchFamily="2" charset="77"/>
              <a:cs typeface="Poppins" pitchFamily="2"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C672CB-7E24-1917-43AB-41D39501D045}"/>
                  </a:ext>
                </a:extLst>
              </p:cNvPr>
              <p:cNvSpPr>
                <a:spLocks noGrp="1"/>
              </p:cNvSpPr>
              <p:nvPr>
                <p:ph idx="1"/>
              </p:nvPr>
            </p:nvSpPr>
            <p:spPr>
              <a:xfrm>
                <a:off x="449604" y="1253335"/>
                <a:ext cx="7732267" cy="5408290"/>
              </a:xfrm>
            </p:spPr>
            <p:txBody>
              <a:bodyPr>
                <a:noAutofit/>
              </a:bodyPr>
              <a:lstStyle/>
              <a:p>
                <a:pPr>
                  <a:lnSpc>
                    <a:spcPct val="200000"/>
                  </a:lnSpc>
                  <a:buFont typeface="Apple Symbols" panose="02000000000000000000" pitchFamily="2" charset="-79"/>
                  <a:buChar char="⬡"/>
                </a:pPr>
                <a:r>
                  <a:rPr lang="en-US" sz="1700" b="1" dirty="0">
                    <a:latin typeface="Poppins" pitchFamily="2" charset="77"/>
                    <a:cs typeface="Poppins" pitchFamily="2" charset="77"/>
                  </a:rPr>
                  <a:t>Turns out transformer decoder is all you need</a:t>
                </a:r>
              </a:p>
              <a:p>
                <a:pPr>
                  <a:lnSpc>
                    <a:spcPct val="150000"/>
                  </a:lnSpc>
                  <a:buFont typeface="Apple Symbols" panose="02000000000000000000" pitchFamily="2" charset="-79"/>
                  <a:buChar char="⬡"/>
                </a:pPr>
                <a:r>
                  <a:rPr lang="en-US" sz="1700" dirty="0">
                    <a:latin typeface="Poppins" pitchFamily="2" charset="77"/>
                    <a:cs typeface="Poppins" pitchFamily="2" charset="77"/>
                  </a:rPr>
                  <a:t>Pretrain the model on text completion </a:t>
                </a:r>
              </a:p>
              <a:p>
                <a:pPr lvl="1">
                  <a:lnSpc>
                    <a:spcPct val="150000"/>
                  </a:lnSpc>
                  <a:buFont typeface="System Font Regular"/>
                  <a:buChar char="→"/>
                </a:pPr>
                <a:r>
                  <a:rPr lang="en-US" sz="1600" dirty="0">
                    <a:latin typeface="Poppins" pitchFamily="2" charset="77"/>
                    <a:cs typeface="Poppins" pitchFamily="2" charset="77"/>
                  </a:rPr>
                  <a:t>That is, classify the next token given the input</a:t>
                </a:r>
              </a:p>
              <a:p>
                <a:pPr lvl="1">
                  <a:lnSpc>
                    <a:spcPct val="150000"/>
                  </a:lnSpc>
                  <a:buFont typeface="System Font Regular"/>
                  <a:buChar char="→"/>
                </a:pPr>
                <a:r>
                  <a:rPr lang="en-US" sz="1600" dirty="0">
                    <a:latin typeface="Poppins" pitchFamily="2" charset="77"/>
                    <a:cs typeface="Poppins" pitchFamily="2" charset="77"/>
                  </a:rPr>
                  <a:t>Training setup is easy (like token classification):</a:t>
                </a: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System Font Regular"/>
                  <a:buChar char="→"/>
                </a:pPr>
                <a:endParaRPr lang="en-US" sz="1200" dirty="0">
                  <a:latin typeface="Poppins" pitchFamily="2" charset="77"/>
                  <a:cs typeface="Poppins" pitchFamily="2" charset="77"/>
                </a:endParaRPr>
              </a:p>
              <a:p>
                <a:pPr lvl="2">
                  <a:lnSpc>
                    <a:spcPct val="150000"/>
                  </a:lnSpc>
                  <a:buFont typeface="Wingdings" pitchFamily="2" charset="2"/>
                  <a:buChar char="§"/>
                </a:pPr>
                <a14:m>
                  <m:oMath xmlns:m="http://schemas.openxmlformats.org/officeDocument/2006/math">
                    <m:r>
                      <a:rPr lang="en-US" sz="1200" i="1" dirty="0" smtClean="0">
                        <a:latin typeface="Cambria Math" panose="02040503050406030204" pitchFamily="18" charset="0"/>
                        <a:cs typeface="Poppins" pitchFamily="2" charset="77"/>
                      </a:rPr>
                      <m:t>𝑥</m:t>
                    </m:r>
                    <m:r>
                      <a:rPr lang="en-US" sz="1200" i="1" dirty="0" smtClean="0">
                        <a:latin typeface="Cambria Math" panose="02040503050406030204" pitchFamily="18" charset="0"/>
                        <a:cs typeface="Poppins" pitchFamily="2" charset="77"/>
                      </a:rPr>
                      <m:t> = [</m:t>
                    </m:r>
                    <m:r>
                      <a:rPr lang="en-US" sz="1200" i="1" dirty="0" smtClean="0">
                        <a:solidFill>
                          <a:srgbClr val="00B0F0"/>
                        </a:solidFill>
                        <a:latin typeface="Cambria Math" panose="02040503050406030204" pitchFamily="18" charset="0"/>
                        <a:cs typeface="Poppins" pitchFamily="2" charset="77"/>
                      </a:rPr>
                      <m:t>𝑡h𝑒</m:t>
                    </m:r>
                    <m:r>
                      <a:rPr lang="en-US" sz="1200" i="1" dirty="0" smtClean="0">
                        <a:latin typeface="Cambria Math" panose="02040503050406030204" pitchFamily="18" charset="0"/>
                        <a:cs typeface="Poppins" pitchFamily="2" charset="77"/>
                      </a:rPr>
                      <m:t>, </m:t>
                    </m:r>
                    <m:r>
                      <a:rPr lang="en-US" sz="1200" i="1" dirty="0" smtClean="0">
                        <a:solidFill>
                          <a:srgbClr val="FF5056"/>
                        </a:solidFill>
                        <a:latin typeface="Cambria Math" panose="02040503050406030204" pitchFamily="18" charset="0"/>
                        <a:cs typeface="Poppins" pitchFamily="2" charset="77"/>
                      </a:rPr>
                      <m:t>𝑏𝑒𝑠𝑡</m:t>
                    </m:r>
                    <m:r>
                      <a:rPr lang="en-US" sz="1200" i="1" dirty="0" smtClean="0">
                        <a:latin typeface="Cambria Math" panose="02040503050406030204" pitchFamily="18" charset="0"/>
                        <a:cs typeface="Poppins" pitchFamily="2" charset="77"/>
                      </a:rPr>
                      <m:t>, </m:t>
                    </m:r>
                    <m:r>
                      <a:rPr lang="en-US" sz="1200" i="1" dirty="0" smtClean="0">
                        <a:solidFill>
                          <a:srgbClr val="9259A3"/>
                        </a:solidFill>
                        <a:latin typeface="Cambria Math" panose="02040503050406030204" pitchFamily="18" charset="0"/>
                        <a:cs typeface="Poppins" pitchFamily="2" charset="77"/>
                      </a:rPr>
                      <m:t>𝑝𝑒𝑟𝑓𝑜𝑟𝑚𝑖𝑛𝑔</m:t>
                    </m:r>
                    <m:r>
                      <a:rPr lang="en-US" sz="1200" i="1" dirty="0" smtClean="0">
                        <a:latin typeface="Cambria Math" panose="02040503050406030204" pitchFamily="18" charset="0"/>
                        <a:cs typeface="Poppins" pitchFamily="2" charset="77"/>
                      </a:rPr>
                      <m:t>, </m:t>
                    </m:r>
                    <m:r>
                      <a:rPr lang="en-US" sz="1200" i="1" dirty="0" smtClean="0">
                        <a:solidFill>
                          <a:srgbClr val="0070C0"/>
                        </a:solidFill>
                        <a:latin typeface="Cambria Math" panose="02040503050406030204" pitchFamily="18" charset="0"/>
                        <a:cs typeface="Poppins" pitchFamily="2" charset="77"/>
                      </a:rPr>
                      <m:t>𝑛𝑒𝑢𝑟𝑎𝑙</m:t>
                    </m:r>
                    <m:r>
                      <a:rPr lang="en-US" sz="1200" i="1" dirty="0" smtClean="0">
                        <a:latin typeface="Cambria Math" panose="02040503050406030204" pitchFamily="18" charset="0"/>
                        <a:cs typeface="Poppins" pitchFamily="2" charset="77"/>
                      </a:rPr>
                      <m:t>, </m:t>
                    </m:r>
                    <m:r>
                      <a:rPr lang="en-US" sz="1200" i="1" dirty="0" smtClean="0">
                        <a:solidFill>
                          <a:srgbClr val="00B050"/>
                        </a:solidFill>
                        <a:latin typeface="Cambria Math" panose="02040503050406030204" pitchFamily="18" charset="0"/>
                        <a:cs typeface="Poppins" pitchFamily="2" charset="77"/>
                      </a:rPr>
                      <m:t>𝑁𝐿𝑃</m:t>
                    </m:r>
                    <m:r>
                      <a:rPr lang="en-US" sz="1200" i="1" dirty="0" smtClean="0">
                        <a:latin typeface="Cambria Math" panose="02040503050406030204" pitchFamily="18" charset="0"/>
                        <a:cs typeface="Poppins" pitchFamily="2" charset="77"/>
                      </a:rPr>
                      <m:t>,…]   </m:t>
                    </m:r>
                  </m:oMath>
                </a14:m>
                <a:r>
                  <a:rPr lang="en-US" sz="1200" dirty="0">
                    <a:solidFill>
                      <a:schemeClr val="bg1">
                        <a:lumMod val="50000"/>
                      </a:schemeClr>
                    </a:solidFill>
                    <a:latin typeface="Poppins" pitchFamily="2" charset="77"/>
                    <a:cs typeface="Poppins" pitchFamily="2" charset="77"/>
                  </a:rPr>
                  <a:t>      # first t-1 tokens</a:t>
                </a:r>
              </a:p>
              <a:p>
                <a:pPr lvl="2">
                  <a:lnSpc>
                    <a:spcPct val="150000"/>
                  </a:lnSpc>
                  <a:buFont typeface="Wingdings" pitchFamily="2" charset="2"/>
                  <a:buChar char="§"/>
                </a:pPr>
                <a14:m>
                  <m:oMath xmlns:m="http://schemas.openxmlformats.org/officeDocument/2006/math">
                    <m:r>
                      <a:rPr lang="en-US" sz="1200" i="1" dirty="0" smtClean="0">
                        <a:latin typeface="Cambria Math" panose="02040503050406030204" pitchFamily="18" charset="0"/>
                        <a:cs typeface="Poppins" pitchFamily="2" charset="77"/>
                      </a:rPr>
                      <m:t>𝑦</m:t>
                    </m:r>
                    <m:r>
                      <a:rPr lang="en-US" sz="1200" i="1" dirty="0" smtClean="0">
                        <a:latin typeface="Cambria Math" panose="02040503050406030204" pitchFamily="18" charset="0"/>
                        <a:cs typeface="Poppins" pitchFamily="2" charset="77"/>
                      </a:rPr>
                      <m:t> = [</m:t>
                    </m:r>
                    <m:r>
                      <a:rPr lang="en-US" sz="1200" i="1" dirty="0" smtClean="0">
                        <a:solidFill>
                          <a:srgbClr val="00B0F0"/>
                        </a:solidFill>
                        <a:latin typeface="Cambria Math" panose="02040503050406030204" pitchFamily="18" charset="0"/>
                        <a:cs typeface="Poppins" pitchFamily="2" charset="77"/>
                      </a:rPr>
                      <m:t>𝑏𝑒𝑠𝑡</m:t>
                    </m:r>
                    <m:r>
                      <a:rPr lang="en-US" sz="1200" i="1" dirty="0" smtClean="0">
                        <a:latin typeface="Cambria Math" panose="02040503050406030204" pitchFamily="18" charset="0"/>
                        <a:cs typeface="Poppins" pitchFamily="2" charset="77"/>
                      </a:rPr>
                      <m:t>, </m:t>
                    </m:r>
                    <m:r>
                      <a:rPr lang="en-US" sz="1200" i="1" dirty="0" smtClean="0">
                        <a:solidFill>
                          <a:srgbClr val="FF5056"/>
                        </a:solidFill>
                        <a:latin typeface="Cambria Math" panose="02040503050406030204" pitchFamily="18" charset="0"/>
                        <a:cs typeface="Poppins" pitchFamily="2" charset="77"/>
                      </a:rPr>
                      <m:t>𝑝𝑒𝑟𝑓𝑜𝑟𝑚𝑖𝑛𝑔</m:t>
                    </m:r>
                    <m:r>
                      <a:rPr lang="en-US" sz="1200" i="1" dirty="0" smtClean="0">
                        <a:solidFill>
                          <a:srgbClr val="9259A3"/>
                        </a:solidFill>
                        <a:latin typeface="Cambria Math" panose="02040503050406030204" pitchFamily="18" charset="0"/>
                        <a:cs typeface="Poppins" pitchFamily="2" charset="77"/>
                      </a:rPr>
                      <m:t>, </m:t>
                    </m:r>
                    <m:r>
                      <a:rPr lang="en-US" sz="1200" i="1" dirty="0" smtClean="0">
                        <a:solidFill>
                          <a:srgbClr val="9259A3"/>
                        </a:solidFill>
                        <a:latin typeface="Cambria Math" panose="02040503050406030204" pitchFamily="18" charset="0"/>
                        <a:cs typeface="Poppins" pitchFamily="2" charset="77"/>
                      </a:rPr>
                      <m:t>𝑛𝑒𝑢𝑟𝑎𝑙</m:t>
                    </m:r>
                    <m:r>
                      <a:rPr lang="en-US" sz="1200" i="1" dirty="0" smtClean="0">
                        <a:latin typeface="Cambria Math" panose="02040503050406030204" pitchFamily="18" charset="0"/>
                        <a:cs typeface="Poppins" pitchFamily="2" charset="77"/>
                      </a:rPr>
                      <m:t>, </m:t>
                    </m:r>
                    <m:r>
                      <a:rPr lang="en-US" sz="1200" i="1" dirty="0" smtClean="0">
                        <a:solidFill>
                          <a:srgbClr val="0070C0"/>
                        </a:solidFill>
                        <a:latin typeface="Cambria Math" panose="02040503050406030204" pitchFamily="18" charset="0"/>
                        <a:cs typeface="Poppins" pitchFamily="2" charset="77"/>
                      </a:rPr>
                      <m:t>𝑁𝐿𝑃</m:t>
                    </m:r>
                    <m:r>
                      <a:rPr lang="en-US" sz="1200" i="1" dirty="0" smtClean="0">
                        <a:latin typeface="Cambria Math" panose="02040503050406030204" pitchFamily="18" charset="0"/>
                        <a:cs typeface="Poppins" pitchFamily="2" charset="77"/>
                      </a:rPr>
                      <m:t>, </m:t>
                    </m:r>
                    <m:r>
                      <a:rPr lang="en-US" sz="1200" i="1" dirty="0" smtClean="0">
                        <a:solidFill>
                          <a:srgbClr val="00B050"/>
                        </a:solidFill>
                        <a:latin typeface="Cambria Math" panose="02040503050406030204" pitchFamily="18" charset="0"/>
                        <a:cs typeface="Poppins" pitchFamily="2" charset="77"/>
                      </a:rPr>
                      <m:t>𝑚𝑜𝑑𝑒𝑙𝑠</m:t>
                    </m:r>
                    <m:r>
                      <a:rPr lang="en-US" sz="1200" i="1" dirty="0" smtClean="0">
                        <a:latin typeface="Cambria Math" panose="02040503050406030204" pitchFamily="18" charset="0"/>
                        <a:cs typeface="Poppins" pitchFamily="2" charset="77"/>
                      </a:rPr>
                      <m:t>,…] </m:t>
                    </m:r>
                  </m:oMath>
                </a14:m>
                <a:r>
                  <a:rPr lang="en-US" sz="1200" dirty="0">
                    <a:solidFill>
                      <a:schemeClr val="bg1">
                        <a:lumMod val="50000"/>
                      </a:schemeClr>
                    </a:solidFill>
                    <a:latin typeface="Poppins" pitchFamily="2" charset="77"/>
                    <a:cs typeface="Poppins" pitchFamily="2" charset="77"/>
                  </a:rPr>
                  <a:t> # last t-1 tokens</a:t>
                </a:r>
              </a:p>
              <a:p>
                <a:pPr lvl="1">
                  <a:lnSpc>
                    <a:spcPct val="150000"/>
                  </a:lnSpc>
                  <a:buFont typeface="System Font Regular"/>
                  <a:buChar char="→"/>
                </a:pPr>
                <a:r>
                  <a:rPr lang="en-US" sz="1600" dirty="0">
                    <a:latin typeface="Poppins" pitchFamily="2" charset="77"/>
                    <a:cs typeface="Poppins" pitchFamily="2" charset="77"/>
                  </a:rPr>
                  <a:t>In inference:</a:t>
                </a:r>
              </a:p>
              <a:p>
                <a:pPr lvl="2">
                  <a:lnSpc>
                    <a:spcPct val="150000"/>
                  </a:lnSpc>
                  <a:buFont typeface="Wingdings" pitchFamily="2" charset="2"/>
                  <a:buChar char="§"/>
                </a:pPr>
                <a:r>
                  <a:rPr lang="en-US" sz="1200" dirty="0">
                    <a:latin typeface="Poppins" pitchFamily="2" charset="77"/>
                    <a:cs typeface="Poppins" pitchFamily="2" charset="77"/>
                  </a:rPr>
                  <a:t>User gives “I like coffee because”</a:t>
                </a:r>
              </a:p>
              <a:p>
                <a:pPr lvl="2">
                  <a:lnSpc>
                    <a:spcPct val="150000"/>
                  </a:lnSpc>
                  <a:buFont typeface="Wingdings" pitchFamily="2" charset="2"/>
                  <a:buChar char="§"/>
                </a:pPr>
                <a:r>
                  <a:rPr lang="en-US" sz="1200" dirty="0">
                    <a:latin typeface="Poppins" pitchFamily="2" charset="77"/>
                    <a:cs typeface="Poppins" pitchFamily="2" charset="77"/>
                  </a:rPr>
                  <a:t>Model gives “I like coffee because it” then “I like coffee because it is”…</a:t>
                </a:r>
              </a:p>
              <a:p>
                <a:pPr lvl="2">
                  <a:lnSpc>
                    <a:spcPct val="150000"/>
                  </a:lnSpc>
                  <a:buFont typeface="Wingdings" pitchFamily="2" charset="2"/>
                  <a:buChar char="§"/>
                </a:pPr>
                <a:r>
                  <a:rPr lang="en-US" sz="1200" dirty="0">
                    <a:latin typeface="Poppins" pitchFamily="2" charset="77"/>
                    <a:cs typeface="Poppins" pitchFamily="2" charset="77"/>
                  </a:rPr>
                  <a:t>Until it predicts a token that appeared at the end of each sequence in training</a:t>
                </a:r>
              </a:p>
              <a:p>
                <a:pPr lvl="1">
                  <a:lnSpc>
                    <a:spcPct val="200000"/>
                  </a:lnSpc>
                  <a:buFont typeface="Apple Symbols" panose="02000000000000000000" pitchFamily="2" charset="-79"/>
                  <a:buChar char="⬡"/>
                </a:pPr>
                <a:endParaRPr lang="en-US" sz="1300" dirty="0">
                  <a:latin typeface="Poppins" pitchFamily="2" charset="77"/>
                  <a:cs typeface="Poppins" pitchFamily="2" charset="77"/>
                </a:endParaRPr>
              </a:p>
            </p:txBody>
          </p:sp>
        </mc:Choice>
        <mc:Fallback xmlns="">
          <p:sp>
            <p:nvSpPr>
              <p:cNvPr id="6" name="Content Placeholder 2">
                <a:extLst>
                  <a:ext uri="{FF2B5EF4-FFF2-40B4-BE49-F238E27FC236}">
                    <a16:creationId xmlns:a16="http://schemas.microsoft.com/office/drawing/2014/main" id="{FAC672CB-7E24-1917-43AB-41D39501D045}"/>
                  </a:ext>
                </a:extLst>
              </p:cNvPr>
              <p:cNvSpPr>
                <a:spLocks noGrp="1" noRot="1" noChangeAspect="1" noMove="1" noResize="1" noEditPoints="1" noAdjustHandles="1" noChangeArrowheads="1" noChangeShapeType="1" noTextEdit="1"/>
              </p:cNvSpPr>
              <p:nvPr>
                <p:ph idx="1"/>
              </p:nvPr>
            </p:nvSpPr>
            <p:spPr>
              <a:xfrm>
                <a:off x="449604" y="1253335"/>
                <a:ext cx="7732267" cy="5408290"/>
              </a:xfrm>
              <a:blipFill>
                <a:blip r:embed="rId3"/>
                <a:stretch>
                  <a:fillRect l="-164" b="-1405"/>
                </a:stretch>
              </a:blipFill>
            </p:spPr>
            <p:txBody>
              <a:bodyPr/>
              <a:lstStyle/>
              <a:p>
                <a:r>
                  <a:rPr lang="en-US">
                    <a:noFill/>
                  </a:rPr>
                  <a:t> </a:t>
                </a:r>
              </a:p>
            </p:txBody>
          </p:sp>
        </mc:Fallback>
      </mc:AlternateContent>
      <p:pic>
        <p:nvPicPr>
          <p:cNvPr id="4" name="Picture 2" descr="Cairo University - Wikipedia">
            <a:extLst>
              <a:ext uri="{FF2B5EF4-FFF2-40B4-BE49-F238E27FC236}">
                <a16:creationId xmlns:a16="http://schemas.microsoft.com/office/drawing/2014/main" id="{D53F256E-781A-85E1-783B-AA6993685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8509" y="170585"/>
            <a:ext cx="835437" cy="1082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4279B07-5710-E8D3-082E-50BC5985C2AA}"/>
              </a:ext>
            </a:extLst>
          </p:cNvPr>
          <p:cNvPicPr>
            <a:picLocks noChangeAspect="1"/>
          </p:cNvPicPr>
          <p:nvPr/>
        </p:nvPicPr>
        <p:blipFill>
          <a:blip r:embed="rId5"/>
          <a:stretch>
            <a:fillRect/>
          </a:stretch>
        </p:blipFill>
        <p:spPr>
          <a:xfrm>
            <a:off x="7143882" y="1216304"/>
            <a:ext cx="4209918" cy="5125118"/>
          </a:xfrm>
          <a:prstGeom prst="roundRect">
            <a:avLst>
              <a:gd name="adj" fmla="val 8594"/>
            </a:avLst>
          </a:prstGeom>
          <a:solidFill>
            <a:srgbClr val="FFFFFF">
              <a:shade val="85000"/>
            </a:srgbClr>
          </a:solidFill>
          <a:ln>
            <a:noFill/>
          </a:ln>
          <a:effectLst/>
        </p:spPr>
      </p:pic>
      <p:sp>
        <p:nvSpPr>
          <p:cNvPr id="21" name="TextBox 20">
            <a:extLst>
              <a:ext uri="{FF2B5EF4-FFF2-40B4-BE49-F238E27FC236}">
                <a16:creationId xmlns:a16="http://schemas.microsoft.com/office/drawing/2014/main" id="{EDDC106E-9366-0B29-7A66-1BCBA7F56E34}"/>
              </a:ext>
            </a:extLst>
          </p:cNvPr>
          <p:cNvSpPr txBox="1"/>
          <p:nvPr/>
        </p:nvSpPr>
        <p:spPr>
          <a:xfrm>
            <a:off x="8332342" y="6431419"/>
            <a:ext cx="2152512" cy="369332"/>
          </a:xfrm>
          <a:prstGeom prst="rect">
            <a:avLst/>
          </a:prstGeom>
          <a:noFill/>
        </p:spPr>
        <p:txBody>
          <a:bodyPr wrap="none" rtlCol="0">
            <a:spAutoFit/>
          </a:bodyPr>
          <a:lstStyle/>
          <a:p>
            <a:r>
              <a:rPr lang="en-US" b="1" dirty="0"/>
              <a:t>45TB of Textual Data</a:t>
            </a:r>
          </a:p>
        </p:txBody>
      </p:sp>
      <p:pic>
        <p:nvPicPr>
          <p:cNvPr id="22" name="Picture 21">
            <a:extLst>
              <a:ext uri="{FF2B5EF4-FFF2-40B4-BE49-F238E27FC236}">
                <a16:creationId xmlns:a16="http://schemas.microsoft.com/office/drawing/2014/main" id="{C37F992E-89FD-7BE7-0908-C02B68B03BEF}"/>
              </a:ext>
            </a:extLst>
          </p:cNvPr>
          <p:cNvPicPr>
            <a:picLocks noChangeAspect="1"/>
          </p:cNvPicPr>
          <p:nvPr/>
        </p:nvPicPr>
        <p:blipFill>
          <a:blip r:embed="rId6"/>
          <a:stretch>
            <a:fillRect/>
          </a:stretch>
        </p:blipFill>
        <p:spPr>
          <a:xfrm>
            <a:off x="707825" y="3366675"/>
            <a:ext cx="6336045" cy="11100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062630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2879</TotalTime>
  <Words>2299</Words>
  <Application>Microsoft Macintosh PowerPoint</Application>
  <PresentationFormat>Widescreen</PresentationFormat>
  <Paragraphs>281</Paragraphs>
  <Slides>26</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Alexandria</vt:lpstr>
      <vt:lpstr>Apple Symbols</vt:lpstr>
      <vt:lpstr>Arial</vt:lpstr>
      <vt:lpstr>Avenir Book</vt:lpstr>
      <vt:lpstr>Calibri</vt:lpstr>
      <vt:lpstr>Calibri Light</vt:lpstr>
      <vt:lpstr>Cambria Math</vt:lpstr>
      <vt:lpstr>Courier New</vt:lpstr>
      <vt:lpstr>Menlo</vt:lpstr>
      <vt:lpstr>Poppins</vt:lpstr>
      <vt:lpstr>System Font Regular</vt:lpstr>
      <vt:lpstr>Wingdings</vt:lpstr>
      <vt:lpstr>Office Theme</vt:lpstr>
      <vt:lpstr>Pattern Recognition Trends &amp; Industry</vt:lpstr>
      <vt:lpstr>Intended Learning Outcomes</vt:lpstr>
      <vt:lpstr>Where We At?</vt:lpstr>
      <vt:lpstr>Outstanding Coverage? Get’s Better</vt:lpstr>
      <vt:lpstr>What Now?</vt:lpstr>
      <vt:lpstr>Natural Language Processing</vt:lpstr>
      <vt:lpstr>Transformer Model</vt:lpstr>
      <vt:lpstr>Transformer Model</vt:lpstr>
      <vt:lpstr>LLM Training Methodology</vt:lpstr>
      <vt:lpstr>LLM Training Methodology</vt:lpstr>
      <vt:lpstr>LLM Training Methodology</vt:lpstr>
      <vt:lpstr>Zero-shot Learning</vt:lpstr>
      <vt:lpstr>Prompt Engineering</vt:lpstr>
      <vt:lpstr>Example Startup</vt:lpstr>
      <vt:lpstr>Now: &lt;10 Lines of Code</vt:lpstr>
      <vt:lpstr>PromptBase</vt:lpstr>
      <vt:lpstr>LangChain</vt:lpstr>
      <vt:lpstr>LangChain</vt:lpstr>
      <vt:lpstr>LangChain: RAG</vt:lpstr>
      <vt:lpstr>LangChain: RAG</vt:lpstr>
      <vt:lpstr>LangChain: Agents</vt:lpstr>
      <vt:lpstr>Back to NLP: HuggingFace</vt:lpstr>
      <vt:lpstr>Back to NLP: HuggingFace</vt:lpstr>
      <vt:lpstr>HuggingFace Example</vt:lpstr>
      <vt:lpstr>ML Industry in Egypt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Cellular Basics &amp; Evolution</dc:title>
  <dc:creator>Essam Abdelghany</dc:creator>
  <cp:lastModifiedBy>Essam Abdelghany</cp:lastModifiedBy>
  <cp:revision>103</cp:revision>
  <dcterms:created xsi:type="dcterms:W3CDTF">2023-04-27T21:19:03Z</dcterms:created>
  <dcterms:modified xsi:type="dcterms:W3CDTF">2024-05-25T09:08:10Z</dcterms:modified>
</cp:coreProperties>
</file>